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notesSlides/notesSlide7.xml" ContentType="application/vnd.openxmlformats-officedocument.presentationml.notesSlide+xml"/>
  <Override PartName="/ppt/tags/tag5.xml" ContentType="application/vnd.openxmlformats-officedocument.presentationml.tags+xml"/>
  <Override PartName="/ppt/notesSlides/notesSlide8.xml" ContentType="application/vnd.openxmlformats-officedocument.presentationml.notesSlide+xml"/>
  <Override PartName="/ppt/tags/tag6.xml" ContentType="application/vnd.openxmlformats-officedocument.presentationml.tags+xml"/>
  <Override PartName="/ppt/notesSlides/notesSlide9.xml" ContentType="application/vnd.openxmlformats-officedocument.presentationml.notesSlide+xml"/>
  <Override PartName="/ppt/tags/tag7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ags/tag8.xml" ContentType="application/vnd.openxmlformats-officedocument.presentationml.tags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9.xml" ContentType="application/vnd.openxmlformats-officedocument.presentationml.tags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312" r:id="rId3"/>
    <p:sldId id="352" r:id="rId4"/>
    <p:sldId id="332" r:id="rId5"/>
    <p:sldId id="364" r:id="rId6"/>
    <p:sldId id="347" r:id="rId7"/>
    <p:sldId id="366" r:id="rId8"/>
    <p:sldId id="373" r:id="rId9"/>
    <p:sldId id="368" r:id="rId10"/>
    <p:sldId id="356" r:id="rId11"/>
    <p:sldId id="361" r:id="rId12"/>
    <p:sldId id="370" r:id="rId13"/>
    <p:sldId id="351" r:id="rId14"/>
    <p:sldId id="372" r:id="rId15"/>
    <p:sldId id="371" r:id="rId16"/>
    <p:sldId id="357" r:id="rId1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0000"/>
    <a:srgbClr val="CB1C1E"/>
    <a:srgbClr val="EE7620"/>
    <a:srgbClr val="483D8C"/>
    <a:srgbClr val="0171B0"/>
    <a:srgbClr val="0E22BA"/>
    <a:srgbClr val="039C62"/>
    <a:srgbClr val="115CA7"/>
    <a:srgbClr val="FD5E00"/>
    <a:srgbClr val="0E98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71" autoAdjust="0"/>
    <p:restoredTop sz="85463" autoAdjust="0"/>
  </p:normalViewPr>
  <p:slideViewPr>
    <p:cSldViewPr snapToGrid="0" snapToObjects="1">
      <p:cViewPr varScale="1">
        <p:scale>
          <a:sx n="100" d="100"/>
          <a:sy n="100" d="100"/>
        </p:scale>
        <p:origin x="1416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png>
</file>

<file path=ppt/media/image14.jpeg>
</file>

<file path=ppt/media/image15.jpeg>
</file>

<file path=ppt/media/image16.jpeg>
</file>

<file path=ppt/media/image17.jpeg>
</file>

<file path=ppt/media/image18.tiff>
</file>

<file path=ppt/media/image2.jpg>
</file>

<file path=ppt/media/image20.jpeg>
</file>

<file path=ppt/media/image21.jpeg>
</file>

<file path=ppt/media/image22.jpeg>
</file>

<file path=ppt/media/image23.tiff>
</file>

<file path=ppt/media/image24.jpeg>
</file>

<file path=ppt/media/image26.jpg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png>
</file>

<file path=ppt/media/image33.tiff>
</file>

<file path=ppt/media/image4.png>
</file>

<file path=ppt/media/image5.png>
</file>

<file path=ppt/media/image6.tif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08218-B5D4-E74B-A931-DA8EC516F580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2D73AD-C3D6-A744-8E56-4BCF34784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55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Introduce co authors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39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Clarify treatments were only o adults not larvae </a:t>
            </a:r>
          </a:p>
          <a:p>
            <a:endParaRPr lang="en-US" dirty="0"/>
          </a:p>
          <a:p>
            <a:r>
              <a:rPr lang="en-US" dirty="0"/>
              <a:t>Test was a Chi-squared test run on a GLM using a quasibinomial distribution.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0875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use this, add regression line with R2 value to show no relationship … may be interesting to hatchery folks </a:t>
            </a:r>
          </a:p>
          <a:p>
            <a:r>
              <a:rPr lang="en-US" dirty="0"/>
              <a:t>Mention that many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2572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larger larvae don’t perform better … </a:t>
            </a:r>
          </a:p>
          <a:p>
            <a:endParaRPr lang="en-US" dirty="0"/>
          </a:p>
          <a:p>
            <a:r>
              <a:rPr lang="en-US" dirty="0"/>
              <a:t>Hatchery managers might not need to be worried about high winter temp, OR feeding them high amounts food</a:t>
            </a:r>
          </a:p>
          <a:p>
            <a:r>
              <a:rPr lang="en-US" dirty="0"/>
              <a:t>Olympia oysters don’t seem to be as negatively affected … for hatchery production could diversity with Olympia oysters </a:t>
            </a:r>
          </a:p>
          <a:p>
            <a:r>
              <a:rPr lang="en-US" dirty="0"/>
              <a:t>This is a good sign for all the restoration activities </a:t>
            </a:r>
          </a:p>
          <a:p>
            <a:endParaRPr lang="en-US" dirty="0"/>
          </a:p>
          <a:p>
            <a:r>
              <a:rPr lang="en-US" dirty="0"/>
              <a:t>No effect = good!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0988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4481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94015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p values </a:t>
            </a:r>
          </a:p>
          <a:p>
            <a:r>
              <a:rPr lang="en-US" dirty="0"/>
              <a:t>Practice how to describe interaction between environmental factors and nutrition </a:t>
            </a:r>
          </a:p>
          <a:p>
            <a:r>
              <a:rPr lang="en-US" dirty="0"/>
              <a:t>Remind audience that treatments were ONLY on adults (not on larvae) – alter legend, etc. </a:t>
            </a:r>
          </a:p>
          <a:p>
            <a:endParaRPr lang="en-US" dirty="0"/>
          </a:p>
          <a:p>
            <a:r>
              <a:rPr lang="en-US" dirty="0"/>
              <a:t>Try to correlate average egg size : average larval size at release – how did they change? Relative growth rate?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0442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So, the question I asked was whether winter warming could carry over to impact the quality of the </a:t>
            </a:r>
            <a:r>
              <a:rPr lang="en-US" sz="20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larve</a:t>
            </a:r>
            <a:r>
              <a:rPr lang="en-US" sz="20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produced in the spring. 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  <a:latin typeface="Avenir Book" panose="02000503020000020003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000">
              <a:solidFill>
                <a:schemeClr val="bg1"/>
              </a:solidFill>
              <a:latin typeface="Avenir Book" panose="02000503020000020003" pitchFamily="2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These </a:t>
            </a: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effects have </a:t>
            </a:r>
            <a:r>
              <a:rPr lang="en-US" sz="2000" dirty="0" err="1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bveen</a:t>
            </a: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observed in other studies Carryover effects of Ocean Acidification: </a:t>
            </a:r>
          </a:p>
          <a:p>
            <a:pPr lvl="1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  <a:ea typeface="Wingdings"/>
                <a:cs typeface="Arial" panose="020B0604020202020204" pitchFamily="34" charset="0"/>
                <a:sym typeface="Wingdings"/>
              </a:rPr>
              <a:t></a:t>
            </a:r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  <a:sym typeface="Wingdings"/>
              </a:rPr>
              <a:t> </a:t>
            </a:r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larval survival (Pacific oyster, Venkataraman et al. 2019)</a:t>
            </a:r>
            <a:endParaRPr lang="en-US" sz="1600" dirty="0">
              <a:solidFill>
                <a:schemeClr val="bg1"/>
              </a:solidFill>
              <a:latin typeface="Avenir Book" panose="02000503020000020003" pitchFamily="2" charset="0"/>
              <a:ea typeface="Wingdings"/>
              <a:cs typeface="Arial" panose="020B0604020202020204" pitchFamily="34" charset="0"/>
              <a:sym typeface="Wingdings"/>
            </a:endParaRPr>
          </a:p>
          <a:p>
            <a:pPr lvl="1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  <a:ea typeface="Wingdings"/>
                <a:cs typeface="Arial" panose="020B0604020202020204" pitchFamily="34" charset="0"/>
                <a:sym typeface="Wingdings"/>
              </a:rPr>
              <a:t></a:t>
            </a:r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  <a:sym typeface="Wingdings"/>
              </a:rPr>
              <a:t> larval </a:t>
            </a:r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growth  (Sydney rock oyster, Parker et al. 2012, 2015, 2017)</a:t>
            </a:r>
          </a:p>
          <a:p>
            <a:pPr lvl="1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  <a:ea typeface="Wingdings"/>
                <a:cs typeface="Arial" panose="020B0604020202020204" pitchFamily="34" charset="0"/>
                <a:sym typeface="Wingdings"/>
              </a:rPr>
              <a:t></a:t>
            </a:r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  <a:sym typeface="Wingdings"/>
              </a:rPr>
              <a:t> juvenile survival in field </a:t>
            </a:r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(Olympia oyster, Spencer et al. 2020)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6327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Native to Pacific Coast N. America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Being restored along the coast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Like other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calcifiers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it’s threatened by changing ocean conditions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One big question- how will ocean warming impact Olympia oyster, particularly in the temperate PNW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6890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 warming will effect the Olympia oyster, however, isn’t a simple question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Temperature controls so many physiological processes in ectothermic animals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Effects of 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wamring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will depend on the time of year, and what’s happening to the animal’s physiology.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demonstrate this, I’m going to briefly walk through some dominant physiological activities by season, and how warming might impact these processes.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Most research has looked at heat stress / acute warming – very little on moderate warming and temperatures representative of winter conditions. </a:t>
            </a:r>
          </a:p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Could warmer winters impact larvae spawned in the spring? This question arose a few years ago in the PSRF restoration hatchery, when poor larval production occurred in the spring following the marine heat wave – that heat wave (winter 2015) resulted in anomalously warm winter 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dirty="0"/>
              <a:t>Li, Y., Qin, J. G., Abbott, C. A., Li, X., &amp; </a:t>
            </a:r>
            <a:r>
              <a:rPr lang="en-US" dirty="0" err="1"/>
              <a:t>Benkendorff</a:t>
            </a:r>
            <a:r>
              <a:rPr lang="en-US" dirty="0"/>
              <a:t>, K. (2007). Synergistic impacts of heat shock and spawning on the physiology and immune health of </a:t>
            </a:r>
            <a:r>
              <a:rPr lang="en-US" dirty="0" err="1"/>
              <a:t>Crassostrea</a:t>
            </a:r>
            <a:r>
              <a:rPr lang="en-US" dirty="0"/>
              <a:t> </a:t>
            </a:r>
            <a:r>
              <a:rPr lang="en-US" dirty="0" err="1"/>
              <a:t>gigas</a:t>
            </a:r>
            <a:r>
              <a:rPr lang="en-US" dirty="0"/>
              <a:t>: an explanation for summer mortality in Pacific oysters. </a:t>
            </a:r>
            <a:r>
              <a:rPr lang="en-US" i="1" dirty="0"/>
              <a:t>American Journal of Physiology. Regulatory, Integrative and Comparative Physiology</a:t>
            </a:r>
            <a:r>
              <a:rPr lang="en-US" dirty="0"/>
              <a:t>, </a:t>
            </a:r>
            <a:r>
              <a:rPr lang="en-US" i="1" dirty="0"/>
              <a:t>293</a:t>
            </a:r>
            <a:r>
              <a:rPr lang="en-US" dirty="0"/>
              <a:t>(6), R2353–R2362.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“Summer Mortality” in Pacific oysters common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2513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 addition to general ocean warming due to climate change, heat waves are expected to become more frequent, which will likely result in warmer winters in our region. </a:t>
            </a:r>
            <a:endParaRPr lang="en-US" dirty="0"/>
          </a:p>
          <a:p>
            <a:endParaRPr lang="en-US" dirty="0"/>
          </a:p>
          <a:p>
            <a:r>
              <a:rPr lang="en-US" dirty="0"/>
              <a:t>Clarify “when released” means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5924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say “November 2017” </a:t>
            </a:r>
          </a:p>
          <a:p>
            <a:r>
              <a:rPr lang="en-US" dirty="0"/>
              <a:t>Add “Winter” and “Spring” to timeline </a:t>
            </a:r>
          </a:p>
          <a:p>
            <a:r>
              <a:rPr lang="en-US" dirty="0"/>
              <a:t>Bottom of timeline is too close to bottom of slide – move up / add buffer to bottom </a:t>
            </a:r>
          </a:p>
          <a:p>
            <a:endParaRPr lang="en-US" dirty="0"/>
          </a:p>
          <a:p>
            <a:r>
              <a:rPr lang="en-US" dirty="0"/>
              <a:t>Past OA study showed effect of stressors can be negated/lessened by high nutrition </a:t>
            </a:r>
          </a:p>
          <a:p>
            <a:endParaRPr lang="en-US" dirty="0"/>
          </a:p>
          <a:p>
            <a:r>
              <a:rPr lang="en-US" dirty="0"/>
              <a:t>Production angle &amp; cost/labor savings </a:t>
            </a:r>
          </a:p>
          <a:p>
            <a:pPr marL="171450" indent="-171450">
              <a:buFontTx/>
              <a:buChar char="-"/>
            </a:pPr>
            <a:r>
              <a:rPr lang="en-US" dirty="0"/>
              <a:t>high/low food </a:t>
            </a:r>
          </a:p>
          <a:p>
            <a:pPr marL="171450" indent="-171450">
              <a:buFontTx/>
              <a:buChar char="-"/>
            </a:pPr>
            <a:r>
              <a:rPr lang="en-US" dirty="0"/>
              <a:t>heating/chilling water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2766-C49B-4C1A-9FEE-6F146754B0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03713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boxplots – </a:t>
            </a:r>
          </a:p>
          <a:p>
            <a:r>
              <a:rPr lang="en-US" dirty="0"/>
              <a:t>Make lighter colors (blue and orange) darker, as is they look grayed out </a:t>
            </a:r>
          </a:p>
          <a:p>
            <a:r>
              <a:rPr lang="en-US" dirty="0"/>
              <a:t>Add p values &amp; comparisons </a:t>
            </a:r>
          </a:p>
          <a:p>
            <a:endParaRPr lang="en-US" dirty="0"/>
          </a:p>
          <a:p>
            <a:r>
              <a:rPr lang="en-US" dirty="0"/>
              <a:t>Make all circles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3319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/ clarify that adult treatments ended 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2766-C49B-4C1A-9FEE-6F146754B0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610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 p values </a:t>
            </a:r>
          </a:p>
          <a:p>
            <a:r>
              <a:rPr lang="en-US" dirty="0"/>
              <a:t>Practice how to describe interaction between environmental factors and nutrition </a:t>
            </a:r>
          </a:p>
          <a:p>
            <a:r>
              <a:rPr lang="en-US" dirty="0"/>
              <a:t>Remind audience that treatments were ONLY on adults (not on larvae) – alter legend, etc. </a:t>
            </a:r>
          </a:p>
          <a:p>
            <a:endParaRPr lang="en-US" dirty="0"/>
          </a:p>
          <a:p>
            <a:r>
              <a:rPr lang="en-US" dirty="0"/>
              <a:t>Try to correlate average egg size : average larval size at release – how did they change? Relative growth rate?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4264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Clarify </a:t>
            </a:r>
          </a:p>
          <a:p>
            <a:pPr marL="171450" indent="-171450">
              <a:buFontTx/>
              <a:buChar char="-"/>
            </a:pPr>
            <a:r>
              <a:rPr lang="en-US" dirty="0"/>
              <a:t>What a larval “group” is </a:t>
            </a:r>
          </a:p>
          <a:p>
            <a:pPr marL="171450" indent="-171450">
              <a:buFontTx/>
              <a:buChar char="-"/>
            </a:pPr>
            <a:r>
              <a:rPr lang="en-US" dirty="0"/>
              <a:t>Why 35 days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8D2766-C49B-4C1A-9FEE-6F146754B0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521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5" Type="http://schemas.openxmlformats.org/officeDocument/2006/relationships/image" Target="../media/image11.jpeg"/><Relationship Id="rId4" Type="http://schemas.openxmlformats.org/officeDocument/2006/relationships/image" Target="../media/image27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10.png"/><Relationship Id="rId4" Type="http://schemas.openxmlformats.org/officeDocument/2006/relationships/image" Target="../media/image2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7" Type="http://schemas.openxmlformats.org/officeDocument/2006/relationships/image" Target="../media/image33.tiff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6" Type="http://schemas.openxmlformats.org/officeDocument/2006/relationships/image" Target="../media/image32.png"/><Relationship Id="rId5" Type="http://schemas.openxmlformats.org/officeDocument/2006/relationships/image" Target="../media/image31.tiff"/><Relationship Id="rId4" Type="http://schemas.openxmlformats.org/officeDocument/2006/relationships/image" Target="../media/image30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6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2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6" Type="http://schemas.microsoft.com/office/2007/relationships/hdphoto" Target="../media/hdphoto3.wdp"/><Relationship Id="rId5" Type="http://schemas.openxmlformats.org/officeDocument/2006/relationships/image" Target="../media/image10.png"/><Relationship Id="rId4" Type="http://schemas.openxmlformats.org/officeDocument/2006/relationships/image" Target="../media/image18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22.jpeg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4.xml"/><Relationship Id="rId6" Type="http://schemas.openxmlformats.org/officeDocument/2006/relationships/image" Target="../media/image21.jpeg"/><Relationship Id="rId5" Type="http://schemas.openxmlformats.org/officeDocument/2006/relationships/image" Target="../media/image20.jpeg"/><Relationship Id="rId4" Type="http://schemas.openxmlformats.org/officeDocument/2006/relationships/image" Target="../media/image19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5" Type="http://schemas.openxmlformats.org/officeDocument/2006/relationships/image" Target="../media/image24.jpeg"/><Relationship Id="rId4" Type="http://schemas.openxmlformats.org/officeDocument/2006/relationships/image" Target="../media/image23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6.xml"/><Relationship Id="rId1" Type="http://schemas.openxmlformats.org/officeDocument/2006/relationships/tags" Target="../tags/tag6.xml"/><Relationship Id="rId6" Type="http://schemas.openxmlformats.org/officeDocument/2006/relationships/image" Target="../media/image26.jpg"/><Relationship Id="rId5" Type="http://schemas.openxmlformats.org/officeDocument/2006/relationships/image" Target="../media/image11.jpeg"/><Relationship Id="rId4" Type="http://schemas.openxmlformats.org/officeDocument/2006/relationships/image" Target="../media/image2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06" y="2016864"/>
            <a:ext cx="8211588" cy="2199764"/>
          </a:xfrm>
        </p:spPr>
        <p:txBody>
          <a:bodyPr>
            <a:normAutofit fontScale="62500" lnSpcReduction="20000"/>
          </a:bodyPr>
          <a:lstStyle/>
          <a:p>
            <a:r>
              <a:rPr lang="en-US" b="1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Laura H Spencer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, Erin </a:t>
            </a:r>
            <a:r>
              <a:rPr lang="en-US" dirty="0" err="1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Horkan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, Ryan </a:t>
            </a:r>
            <a:r>
              <a:rPr lang="en-US" dirty="0" err="1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Crim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, Steven Roberts </a:t>
            </a:r>
          </a:p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Roberts Lab</a:t>
            </a:r>
          </a:p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School of Aquatic and Fishery Sciences</a:t>
            </a:r>
          </a:p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University of Washington</a:t>
            </a:r>
          </a:p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NSA-PCS &amp; PCSGA Joint Virtual Meeting, October 2020</a:t>
            </a:r>
          </a:p>
          <a:p>
            <a:endParaRPr lang="en-US" dirty="0">
              <a:solidFill>
                <a:schemeClr val="bg1"/>
              </a:solidFill>
              <a:latin typeface="Avenir Book" panose="02000503020000020003" pitchFamily="2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https://</a:t>
            </a:r>
            <a:r>
              <a:rPr lang="en-US" dirty="0" err="1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laurahspencer.github.io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/</a:t>
            </a:r>
            <a:r>
              <a:rPr lang="en-US" dirty="0" err="1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LabNotebook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/</a:t>
            </a:r>
          </a:p>
          <a:p>
            <a:endParaRPr lang="en-US" dirty="0">
              <a:solidFill>
                <a:schemeClr val="bg1"/>
              </a:solidFill>
              <a:latin typeface="Avenir Book" panose="02000503020000020003" pitchFamily="2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4829330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887" y="4518681"/>
            <a:ext cx="1113767" cy="1113767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4917450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5595" y="5622965"/>
            <a:ext cx="1486621" cy="6229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8705" y="4917450"/>
            <a:ext cx="1385147" cy="138514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7D8F4C6-49D8-8D43-9C06-3C8CDC4997F0}"/>
              </a:ext>
            </a:extLst>
          </p:cNvPr>
          <p:cNvSpPr txBox="1">
            <a:spLocks/>
          </p:cNvSpPr>
          <p:nvPr/>
        </p:nvSpPr>
        <p:spPr>
          <a:xfrm>
            <a:off x="702128" y="-70974"/>
            <a:ext cx="7558758" cy="18024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i="1" cap="small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Carryover effects of winter warming in the Olympia oyster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74322C-E850-EE4E-A6AF-3413609679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4951" y="4782160"/>
            <a:ext cx="2486118" cy="1463789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510006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7"/>
    </mc:Choice>
    <mc:Fallback xmlns="">
      <p:transition spd="slow" advTm="40007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7FAB1DBD-1803-6645-80BF-59979A44B6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7957" y="13254"/>
            <a:ext cx="4769858" cy="684474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2948" y="76310"/>
            <a:ext cx="4173105" cy="1669356"/>
          </a:xfrm>
        </p:spPr>
        <p:txBody>
          <a:bodyPr>
            <a:noAutofit/>
          </a:bodyPr>
          <a:lstStyle/>
          <a:p>
            <a:r>
              <a:rPr lang="en-US" sz="27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Larval survival </a:t>
            </a:r>
            <a:r>
              <a:rPr lang="en-US" sz="2700" u="sng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unaffected</a:t>
            </a:r>
            <a:r>
              <a:rPr lang="en-US" sz="27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by parental </a:t>
            </a:r>
            <a:r>
              <a:rPr lang="en-US" sz="2700" u="sng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winter</a:t>
            </a:r>
            <a:r>
              <a:rPr lang="en-US" sz="27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US" sz="2700" u="sng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temperature</a:t>
            </a:r>
            <a:r>
              <a:rPr lang="en-US" sz="27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or </a:t>
            </a:r>
            <a:r>
              <a:rPr lang="en-US" sz="2700" u="sng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food</a:t>
            </a:r>
            <a:r>
              <a:rPr lang="en-US" sz="27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level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8DA43C1-C954-F14E-A9E1-14F256F670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0" t="1681" r="4470"/>
          <a:stretch/>
        </p:blipFill>
        <p:spPr>
          <a:xfrm>
            <a:off x="5372353" y="1938450"/>
            <a:ext cx="3154293" cy="2872570"/>
          </a:xfrm>
          <a:prstGeom prst="rect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ED59654-19A2-0743-A38D-4A13B992ABD1}"/>
              </a:ext>
            </a:extLst>
          </p:cNvPr>
          <p:cNvSpPr txBox="1"/>
          <p:nvPr/>
        </p:nvSpPr>
        <p:spPr>
          <a:xfrm>
            <a:off x="7451991" y="4461678"/>
            <a:ext cx="1026572" cy="307777"/>
          </a:xfrm>
          <a:prstGeom prst="rect">
            <a:avLst/>
          </a:prstGeom>
          <a:solidFill>
            <a:schemeClr val="bg1">
              <a:lumMod val="85000"/>
              <a:lumOff val="1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Post-set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DDCA35-DDB7-EF48-8F24-96CE9D0ACEF8}"/>
              </a:ext>
            </a:extLst>
          </p:cNvPr>
          <p:cNvSpPr txBox="1"/>
          <p:nvPr/>
        </p:nvSpPr>
        <p:spPr>
          <a:xfrm>
            <a:off x="918783" y="6114703"/>
            <a:ext cx="941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483D8C"/>
                </a:solidFill>
              </a:rPr>
              <a:t>ambient + low food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147B89-35B3-294D-8F9B-6B623EF76C32}"/>
              </a:ext>
            </a:extLst>
          </p:cNvPr>
          <p:cNvSpPr txBox="1"/>
          <p:nvPr/>
        </p:nvSpPr>
        <p:spPr>
          <a:xfrm>
            <a:off x="2864186" y="6114704"/>
            <a:ext cx="941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EE7620"/>
                </a:solidFill>
              </a:rPr>
              <a:t>warm + low food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5FF3B6C-8788-3043-A603-E4BD63643DF5}"/>
              </a:ext>
            </a:extLst>
          </p:cNvPr>
          <p:cNvSpPr txBox="1"/>
          <p:nvPr/>
        </p:nvSpPr>
        <p:spPr>
          <a:xfrm>
            <a:off x="-292338" y="6212401"/>
            <a:ext cx="1072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Adult treatment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C1FD721-ED8C-3748-93F9-C14504EA65D1}"/>
              </a:ext>
            </a:extLst>
          </p:cNvPr>
          <p:cNvSpPr txBox="1"/>
          <p:nvPr/>
        </p:nvSpPr>
        <p:spPr>
          <a:xfrm>
            <a:off x="4814122" y="4900512"/>
            <a:ext cx="4309061" cy="1785104"/>
          </a:xfrm>
          <a:prstGeom prst="rect">
            <a:avLst/>
          </a:prstGeom>
          <a:noFill/>
        </p:spPr>
        <p:txBody>
          <a:bodyPr wrap="square" lIns="274320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000" i="1" dirty="0">
                <a:solidFill>
                  <a:schemeClr val="bg1"/>
                </a:solidFill>
                <a:latin typeface="Avenir Book" panose="02000503020000020003" pitchFamily="2" charset="0"/>
              </a:rPr>
              <a:t>No effect could mean … </a:t>
            </a:r>
          </a:p>
          <a:p>
            <a:pPr marL="342900" indent="-342900">
              <a:buFontTx/>
              <a:buChar char="-"/>
            </a:pPr>
            <a:r>
              <a:rPr lang="en-US" sz="2000" i="1" dirty="0">
                <a:solidFill>
                  <a:schemeClr val="bg1"/>
                </a:solidFill>
                <a:latin typeface="Avenir Book" panose="02000503020000020003" pitchFamily="2" charset="0"/>
              </a:rPr>
              <a:t>Egg &amp; larvae size upon release does not correlate with survival </a:t>
            </a:r>
          </a:p>
          <a:p>
            <a:pPr marL="342900" indent="-342900">
              <a:buFontTx/>
              <a:buChar char="-"/>
            </a:pPr>
            <a:r>
              <a:rPr lang="en-US" sz="2000" i="1" dirty="0">
                <a:solidFill>
                  <a:schemeClr val="bg1"/>
                </a:solidFill>
                <a:latin typeface="Avenir Book" panose="02000503020000020003" pitchFamily="2" charset="0"/>
              </a:rPr>
              <a:t>Good hatchery conditions masked any effects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F99B5B-C037-A747-BB58-673861DC9C8F}"/>
              </a:ext>
            </a:extLst>
          </p:cNvPr>
          <p:cNvSpPr txBox="1"/>
          <p:nvPr/>
        </p:nvSpPr>
        <p:spPr>
          <a:xfrm>
            <a:off x="1229487" y="901030"/>
            <a:ext cx="308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DC9C675-6602-3D49-AAB9-F828597455C2}"/>
              </a:ext>
            </a:extLst>
          </p:cNvPr>
          <p:cNvSpPr txBox="1"/>
          <p:nvPr/>
        </p:nvSpPr>
        <p:spPr>
          <a:xfrm>
            <a:off x="3168870" y="910988"/>
            <a:ext cx="308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A0014967-BF5C-464E-9872-1BFDF751307C}"/>
              </a:ext>
            </a:extLst>
          </p:cNvPr>
          <p:cNvSpPr txBox="1"/>
          <p:nvPr/>
        </p:nvSpPr>
        <p:spPr>
          <a:xfrm>
            <a:off x="4158303" y="901030"/>
            <a:ext cx="308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866A97A-8EBD-BB44-850F-F17DDF8E21F4}"/>
              </a:ext>
            </a:extLst>
          </p:cNvPr>
          <p:cNvSpPr txBox="1"/>
          <p:nvPr/>
        </p:nvSpPr>
        <p:spPr>
          <a:xfrm>
            <a:off x="2205045" y="901030"/>
            <a:ext cx="308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B44FF0B-6745-1141-8734-8634016B5B10}"/>
              </a:ext>
            </a:extLst>
          </p:cNvPr>
          <p:cNvSpPr txBox="1"/>
          <p:nvPr/>
        </p:nvSpPr>
        <p:spPr>
          <a:xfrm>
            <a:off x="1822890" y="6112081"/>
            <a:ext cx="1072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171B0"/>
                </a:solidFill>
              </a:rPr>
              <a:t>ambient + high food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A8B7EBF4-2F0C-E143-85F1-682852D0BA7A}"/>
              </a:ext>
            </a:extLst>
          </p:cNvPr>
          <p:cNvSpPr txBox="1"/>
          <p:nvPr/>
        </p:nvSpPr>
        <p:spPr>
          <a:xfrm>
            <a:off x="3785255" y="6099740"/>
            <a:ext cx="1072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B1C1E"/>
                </a:solidFill>
              </a:rPr>
              <a:t>warm + high food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65194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9811"/>
    </mc:Choice>
    <mc:Fallback xmlns="">
      <p:transition spd="slow" advTm="109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996" y="181274"/>
            <a:ext cx="7737483" cy="764405"/>
          </a:xfrm>
        </p:spPr>
        <p:txBody>
          <a:bodyPr>
            <a:noAutofit/>
          </a:bodyPr>
          <a:lstStyle/>
          <a:p>
            <a:r>
              <a:rPr lang="en-US" sz="2800" i="1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Side note</a:t>
            </a:r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– in hatchery, larval size at release did not predict survival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53DB69-C6DD-4B40-B7B8-53E5C25C773F}"/>
              </a:ext>
            </a:extLst>
          </p:cNvPr>
          <p:cNvSpPr txBox="1"/>
          <p:nvPr/>
        </p:nvSpPr>
        <p:spPr>
          <a:xfrm>
            <a:off x="10795379" y="241234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D0120B-7728-914C-B299-211A2A9664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595" y="1146091"/>
            <a:ext cx="7413970" cy="529862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881A4D0-A415-4645-AA0C-3562DC4B30D6}"/>
              </a:ext>
            </a:extLst>
          </p:cNvPr>
          <p:cNvSpPr txBox="1"/>
          <p:nvPr/>
        </p:nvSpPr>
        <p:spPr>
          <a:xfrm>
            <a:off x="5680362" y="1724352"/>
            <a:ext cx="2377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Adjusted R</a:t>
            </a:r>
            <a:r>
              <a:rPr lang="en-US" baseline="30000" dirty="0">
                <a:solidFill>
                  <a:schemeClr val="bg1"/>
                </a:solidFill>
                <a:latin typeface="Avenir Book" panose="02000503020000020003" pitchFamily="2" charset="0"/>
              </a:rPr>
              <a:t>2 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</a:rPr>
              <a:t>= -0.007</a:t>
            </a:r>
          </a:p>
        </p:txBody>
      </p:sp>
    </p:spTree>
    <p:extLst>
      <p:ext uri="{BB962C8B-B14F-4D97-AF65-F5344CB8AC3E}">
        <p14:creationId xmlns:p14="http://schemas.microsoft.com/office/powerpoint/2010/main" val="859890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1"/>
    </mc:Choice>
    <mc:Fallback xmlns="">
      <p:transition spd="slow" advTm="54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0996" y="111796"/>
            <a:ext cx="7737483" cy="764405"/>
          </a:xfrm>
        </p:spPr>
        <p:txBody>
          <a:bodyPr>
            <a:noAutofit/>
          </a:bodyPr>
          <a:lstStyle/>
          <a:p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Results summary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9574D8-2CEE-294F-B4EE-1DF7915067F0}"/>
              </a:ext>
            </a:extLst>
          </p:cNvPr>
          <p:cNvSpPr txBox="1"/>
          <p:nvPr/>
        </p:nvSpPr>
        <p:spPr>
          <a:xfrm>
            <a:off x="730437" y="926053"/>
            <a:ext cx="7885756" cy="1184940"/>
          </a:xfrm>
          <a:prstGeom prst="rect">
            <a:avLst/>
          </a:prstGeom>
          <a:noFill/>
        </p:spPr>
        <p:txBody>
          <a:bodyPr wrap="square" lIns="274320" rtlCol="0">
            <a:spAutoFit/>
          </a:bodyPr>
          <a:lstStyle/>
          <a:p>
            <a:pPr marL="342900" indent="-342900"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bg1"/>
                </a:solidFill>
                <a:latin typeface="Avenir Book" panose="02000503020000020003" pitchFamily="2" charset="0"/>
              </a:rPr>
              <a:t>Mature eggs were larger following winter warming </a:t>
            </a:r>
          </a:p>
          <a:p>
            <a:pPr marL="342900" indent="-342900"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200" dirty="0">
                <a:solidFill>
                  <a:schemeClr val="bg1"/>
                </a:solidFill>
                <a:latin typeface="Avenir Book" panose="02000503020000020003" pitchFamily="2" charset="0"/>
              </a:rPr>
              <a:t>Larval survival unaffected by adult winter conditions, egg size or larval size at release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053DB69-C6DD-4B40-B7B8-53E5C25C773F}"/>
              </a:ext>
            </a:extLst>
          </p:cNvPr>
          <p:cNvSpPr txBox="1"/>
          <p:nvPr/>
        </p:nvSpPr>
        <p:spPr>
          <a:xfrm>
            <a:off x="10795379" y="234286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E494976-1E0A-E04F-B4D4-52B341096871}"/>
              </a:ext>
            </a:extLst>
          </p:cNvPr>
          <p:cNvSpPr txBox="1"/>
          <p:nvPr/>
        </p:nvSpPr>
        <p:spPr>
          <a:xfrm>
            <a:off x="352150" y="3630655"/>
            <a:ext cx="849627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</a:rPr>
              <a:t>More evidence that </a:t>
            </a:r>
            <a:r>
              <a:rPr lang="en-US" sz="2000" i="1" dirty="0">
                <a:solidFill>
                  <a:schemeClr val="bg1"/>
                </a:solidFill>
                <a:latin typeface="Avenir Book" panose="02000503020000020003" pitchFamily="2" charset="0"/>
              </a:rPr>
              <a:t>O. </a:t>
            </a:r>
            <a:r>
              <a:rPr lang="en-US" sz="2000" i="1" dirty="0" err="1">
                <a:solidFill>
                  <a:schemeClr val="bg1"/>
                </a:solidFill>
                <a:latin typeface="Avenir Book" panose="02000503020000020003" pitchFamily="2" charset="0"/>
              </a:rPr>
              <a:t>lurida</a:t>
            </a:r>
            <a:r>
              <a:rPr lang="en-US" sz="2000" i="1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</a:rPr>
              <a:t>tolerates climate/ocean stressors, could be a future “winner” </a:t>
            </a:r>
            <a:r>
              <a:rPr lang="en-US" sz="1400" dirty="0">
                <a:solidFill>
                  <a:schemeClr val="bg1"/>
                </a:solidFill>
                <a:latin typeface="Avenir Book" panose="02000503020000020003" pitchFamily="2" charset="0"/>
              </a:rPr>
              <a:t>(</a:t>
            </a:r>
            <a:r>
              <a:rPr lang="en-US" sz="1400" i="1" dirty="0">
                <a:solidFill>
                  <a:schemeClr val="bg1"/>
                </a:solidFill>
                <a:latin typeface="Avenir Book" panose="02000503020000020003" pitchFamily="2" charset="0"/>
              </a:rPr>
              <a:t>Lawlor &amp; Arellano 2020; </a:t>
            </a:r>
            <a:r>
              <a:rPr lang="en-US" sz="1400" i="1" dirty="0" err="1">
                <a:solidFill>
                  <a:schemeClr val="bg1"/>
                </a:solidFill>
                <a:latin typeface="Avenir Book" panose="02000503020000020003" pitchFamily="2" charset="0"/>
              </a:rPr>
              <a:t>Waldbusser</a:t>
            </a:r>
            <a:r>
              <a:rPr lang="en-US" sz="1400" i="1" dirty="0">
                <a:solidFill>
                  <a:schemeClr val="bg1"/>
                </a:solidFill>
                <a:latin typeface="Avenir Book" panose="02000503020000020003" pitchFamily="2" charset="0"/>
              </a:rPr>
              <a:t> et al. 2016; Spencer et al. 2020</a:t>
            </a:r>
            <a:r>
              <a:rPr lang="en-US" sz="1400" dirty="0">
                <a:solidFill>
                  <a:schemeClr val="bg1"/>
                </a:solidFill>
                <a:latin typeface="Avenir Book" panose="02000503020000020003" pitchFamily="2" charset="0"/>
              </a:rPr>
              <a:t>)</a:t>
            </a: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</a:rPr>
              <a:t> </a:t>
            </a: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</a:rPr>
              <a:t>Good sign for restoration activities, hatchery production </a:t>
            </a:r>
          </a:p>
          <a:p>
            <a:pPr marL="342900" indent="-342900"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</a:rPr>
              <a:t>Hatchery managers needn’t worry about </a:t>
            </a:r>
            <a:r>
              <a:rPr lang="en-US" sz="2000" dirty="0" err="1">
                <a:solidFill>
                  <a:schemeClr val="bg1"/>
                </a:solidFill>
                <a:latin typeface="Avenir Book" panose="02000503020000020003" pitchFamily="2" charset="0"/>
              </a:rPr>
              <a:t>broodstock</a:t>
            </a: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</a:rPr>
              <a:t> holding temp &amp; food levels during winter – could reduce costs! </a:t>
            </a:r>
          </a:p>
          <a:p>
            <a:pPr marL="342900" indent="-342900">
              <a:spcBef>
                <a:spcPts val="600"/>
              </a:spcBef>
              <a:buFont typeface="Wingdings" pitchFamily="2" charset="2"/>
              <a:buChar char="§"/>
            </a:pP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</a:rPr>
              <a:t>In the wild, larger oocytes could mean … </a:t>
            </a:r>
          </a:p>
          <a:p>
            <a:pPr marL="800100" lvl="1" indent="-34290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bg1"/>
                </a:solidFill>
                <a:latin typeface="Avenir Book" panose="02000503020000020003" pitchFamily="2" charset="0"/>
              </a:rPr>
              <a:t>Improved oocyte provisioning – more endogenous energy, higher recruitment 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32E0167A-7BC4-6048-BAEF-88A546107CB0}"/>
              </a:ext>
            </a:extLst>
          </p:cNvPr>
          <p:cNvSpPr txBox="1">
            <a:spLocks/>
          </p:cNvSpPr>
          <p:nvPr/>
        </p:nvSpPr>
        <p:spPr>
          <a:xfrm>
            <a:off x="770996" y="2866250"/>
            <a:ext cx="7737483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What could this mean?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858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3202"/>
    </mc:Choice>
    <mc:Fallback xmlns="">
      <p:transition spd="slow" advTm="432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06" y="1480457"/>
            <a:ext cx="8211588" cy="2461063"/>
          </a:xfrm>
        </p:spPr>
        <p:txBody>
          <a:bodyPr>
            <a:normAutofit fontScale="70000" lnSpcReduction="20000"/>
          </a:bodyPr>
          <a:lstStyle/>
          <a:p>
            <a:r>
              <a:rPr lang="en-US" b="1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Laura H Spencer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, Erin </a:t>
            </a:r>
            <a:r>
              <a:rPr lang="en-US" dirty="0" err="1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Horkan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, Ryan </a:t>
            </a:r>
            <a:r>
              <a:rPr lang="en-US" dirty="0" err="1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Crim</a:t>
            </a:r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, Steven Roberts </a:t>
            </a:r>
          </a:p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Roberts Lab</a:t>
            </a:r>
          </a:p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School of Aquatic and Fishery Sciences</a:t>
            </a:r>
          </a:p>
          <a:p>
            <a:r>
              <a:rPr lang="en-US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University of Washington</a:t>
            </a:r>
          </a:p>
          <a:p>
            <a:endParaRPr lang="en-US" dirty="0">
              <a:solidFill>
                <a:schemeClr val="bg1"/>
              </a:solidFill>
              <a:latin typeface="Avenir Book" panose="02000503020000020003" pitchFamily="2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endParaRPr lang="en-US" dirty="0">
              <a:solidFill>
                <a:schemeClr val="bg1"/>
              </a:solidFill>
              <a:latin typeface="Avenir Book" panose="02000503020000020003" pitchFamily="2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r>
              <a:rPr lang="en-US" b="1" i="1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Hire me when I graduate in March 2021! </a:t>
            </a:r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4815479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5887" y="4504830"/>
            <a:ext cx="1113767" cy="1113767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4903599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5595" y="5609114"/>
            <a:ext cx="1486621" cy="62298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8705" y="4903599"/>
            <a:ext cx="1385147" cy="1385147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7D8F4C6-49D8-8D43-9C06-3C8CDC4997F0}"/>
              </a:ext>
            </a:extLst>
          </p:cNvPr>
          <p:cNvSpPr txBox="1">
            <a:spLocks/>
          </p:cNvSpPr>
          <p:nvPr/>
        </p:nvSpPr>
        <p:spPr>
          <a:xfrm>
            <a:off x="702128" y="-84825"/>
            <a:ext cx="7558758" cy="18024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Thank You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D74322C-E850-EE4E-A6AF-34136096797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4951" y="4768309"/>
            <a:ext cx="2486118" cy="1463789"/>
          </a:xfrm>
          <a:prstGeom prst="rect">
            <a:avLst/>
          </a:prstGeom>
          <a:solidFill>
            <a:schemeClr val="tx1">
              <a:lumMod val="7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3820160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"/>
    </mc:Choice>
    <mc:Fallback xmlns="">
      <p:transition spd="slow" advTm="370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47D8F4C6-49D8-8D43-9C06-3C8CDC4997F0}"/>
              </a:ext>
            </a:extLst>
          </p:cNvPr>
          <p:cNvSpPr txBox="1">
            <a:spLocks/>
          </p:cNvSpPr>
          <p:nvPr/>
        </p:nvSpPr>
        <p:spPr>
          <a:xfrm>
            <a:off x="522246" y="2268630"/>
            <a:ext cx="7558758" cy="180241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ea typeface="Verdana" panose="020B0604030504040204" pitchFamily="34" charset="0"/>
                <a:cs typeface="Arial" panose="020B0604020202020204" pitchFamily="34" charset="0"/>
              </a:rPr>
              <a:t>Extra slides</a:t>
            </a:r>
          </a:p>
        </p:txBody>
      </p:sp>
    </p:spTree>
    <p:extLst>
      <p:ext uri="{BB962C8B-B14F-4D97-AF65-F5344CB8AC3E}">
        <p14:creationId xmlns:p14="http://schemas.microsoft.com/office/powerpoint/2010/main" val="295137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0"/>
    </mc:Choice>
    <mc:Fallback xmlns="">
      <p:transition spd="slow" advTm="370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328E520F-7E3A-B34B-9717-BBE3145646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84" b="1386"/>
          <a:stretch/>
        </p:blipFill>
        <p:spPr>
          <a:xfrm>
            <a:off x="4177978" y="345156"/>
            <a:ext cx="4228314" cy="6167688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7868577F-614A-5F45-8276-4884781C924C}"/>
              </a:ext>
            </a:extLst>
          </p:cNvPr>
          <p:cNvSpPr txBox="1"/>
          <p:nvPr/>
        </p:nvSpPr>
        <p:spPr>
          <a:xfrm>
            <a:off x="6327959" y="1716207"/>
            <a:ext cx="8032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EE7620"/>
                </a:solidFill>
              </a:rPr>
              <a:t>warm + low food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E14D3A0-5C93-8546-9BF6-68A256B0CA08}"/>
              </a:ext>
            </a:extLst>
          </p:cNvPr>
          <p:cNvSpPr txBox="1"/>
          <p:nvPr/>
        </p:nvSpPr>
        <p:spPr>
          <a:xfrm>
            <a:off x="5406519" y="1947040"/>
            <a:ext cx="10724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0171B0"/>
                </a:solidFill>
              </a:rPr>
              <a:t>ambient + high food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182EB83-C3FB-574D-B558-83672ABE8A31}"/>
              </a:ext>
            </a:extLst>
          </p:cNvPr>
          <p:cNvSpPr txBox="1"/>
          <p:nvPr/>
        </p:nvSpPr>
        <p:spPr>
          <a:xfrm>
            <a:off x="5163951" y="2660981"/>
            <a:ext cx="94180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483D8C"/>
                </a:solidFill>
              </a:rPr>
              <a:t>ambient + low food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868678F-311B-C24D-B518-370AD0FEA292}"/>
              </a:ext>
            </a:extLst>
          </p:cNvPr>
          <p:cNvSpPr txBox="1"/>
          <p:nvPr/>
        </p:nvSpPr>
        <p:spPr>
          <a:xfrm>
            <a:off x="6343779" y="735705"/>
            <a:ext cx="82589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solidFill>
                  <a:srgbClr val="CB1C1E"/>
                </a:solidFill>
              </a:rPr>
              <a:t>warm + high food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EE2B205C-48E1-3C49-AC66-037B37745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566" y="262937"/>
            <a:ext cx="4259145" cy="764405"/>
          </a:xfrm>
        </p:spPr>
        <p:txBody>
          <a:bodyPr>
            <a:noAutofit/>
          </a:bodyPr>
          <a:lstStyle/>
          <a:p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+ relationship between egg size &amp; larval size</a:t>
            </a:r>
            <a:endParaRPr lang="en-US" sz="2800" u="sng" cap="small" dirty="0">
              <a:solidFill>
                <a:schemeClr val="bg1"/>
              </a:solidFill>
              <a:latin typeface="Avenir Book" panose="02000503020000020003" pitchFamily="2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496C5421-C554-814F-A244-60E9E60EFE3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7" r="-1060"/>
          <a:stretch/>
        </p:blipFill>
        <p:spPr>
          <a:xfrm>
            <a:off x="685610" y="1216752"/>
            <a:ext cx="3164790" cy="247939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E017253-B9D8-1846-85FD-7772E79CB480}"/>
              </a:ext>
            </a:extLst>
          </p:cNvPr>
          <p:cNvSpPr txBox="1"/>
          <p:nvPr/>
        </p:nvSpPr>
        <p:spPr>
          <a:xfrm>
            <a:off x="2564178" y="3188520"/>
            <a:ext cx="1192728" cy="461665"/>
          </a:xfrm>
          <a:prstGeom prst="rect">
            <a:avLst/>
          </a:prstGeom>
          <a:solidFill>
            <a:schemeClr val="bg1">
              <a:lumMod val="65000"/>
              <a:lumOff val="3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Preserved larvae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2296D69-DB13-F344-B88B-672DB4DC2E7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610" y="4309331"/>
            <a:ext cx="3016206" cy="2144858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C2A4B849-2504-BC41-9A12-988F656BD1BA}"/>
              </a:ext>
            </a:extLst>
          </p:cNvPr>
          <p:cNvSpPr txBox="1"/>
          <p:nvPr/>
        </p:nvSpPr>
        <p:spPr>
          <a:xfrm>
            <a:off x="2382138" y="6063286"/>
            <a:ext cx="1192728" cy="276999"/>
          </a:xfrm>
          <a:prstGeom prst="rect">
            <a:avLst/>
          </a:prstGeom>
          <a:solidFill>
            <a:schemeClr val="bg1">
              <a:lumMod val="65000"/>
              <a:lumOff val="3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dirty="0">
                <a:latin typeface="Avenir Book" panose="02000503020000020003" pitchFamily="2" charset="0"/>
              </a:rPr>
              <a:t>Mature eggs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6AC098F0-D10E-5E46-ABFC-9B177270DE21}"/>
              </a:ext>
            </a:extLst>
          </p:cNvPr>
          <p:cNvCxnSpPr>
            <a:cxnSpLocks/>
          </p:cNvCxnSpPr>
          <p:nvPr/>
        </p:nvCxnSpPr>
        <p:spPr>
          <a:xfrm>
            <a:off x="3574866" y="5776686"/>
            <a:ext cx="1831653" cy="607141"/>
          </a:xfrm>
          <a:prstGeom prst="straightConnector1">
            <a:avLst/>
          </a:prstGeom>
          <a:ln w="38100">
            <a:solidFill>
              <a:srgbClr val="8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ECD411F-A32F-8740-89AC-833BCCBD65BE}"/>
              </a:ext>
            </a:extLst>
          </p:cNvPr>
          <p:cNvCxnSpPr>
            <a:cxnSpLocks/>
          </p:cNvCxnSpPr>
          <p:nvPr/>
        </p:nvCxnSpPr>
        <p:spPr>
          <a:xfrm>
            <a:off x="3338286" y="2575333"/>
            <a:ext cx="839692" cy="316480"/>
          </a:xfrm>
          <a:prstGeom prst="straightConnector1">
            <a:avLst/>
          </a:prstGeom>
          <a:ln w="38100">
            <a:solidFill>
              <a:srgbClr val="8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61813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3"/>
    </mc:Choice>
    <mc:Fallback xmlns="">
      <p:transition spd="slow" advTm="543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Picture 32">
            <a:extLst>
              <a:ext uri="{FF2B5EF4-FFF2-40B4-BE49-F238E27FC236}">
                <a16:creationId xmlns:a16="http://schemas.microsoft.com/office/drawing/2014/main" id="{C15E724C-B4FA-984C-82ED-5105A59703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8014" y="1804040"/>
            <a:ext cx="3014033" cy="2128119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A85C90E1-BAD8-364F-908A-6EA6FCD065C5}"/>
              </a:ext>
            </a:extLst>
          </p:cNvPr>
          <p:cNvSpPr txBox="1">
            <a:spLocks/>
          </p:cNvSpPr>
          <p:nvPr/>
        </p:nvSpPr>
        <p:spPr>
          <a:xfrm>
            <a:off x="1207827" y="312466"/>
            <a:ext cx="6728346" cy="13249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carryover effects</a:t>
            </a:r>
          </a:p>
          <a:p>
            <a:pPr>
              <a:spcBef>
                <a:spcPts val="1200"/>
              </a:spcBef>
            </a:pPr>
            <a:r>
              <a:rPr lang="en-US" sz="2400" i="1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Signals of adults’ environmental conditions can be detected in offspring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57E4467-E798-9345-9A24-82A24DCD4445}"/>
              </a:ext>
            </a:extLst>
          </p:cNvPr>
          <p:cNvSpPr/>
          <p:nvPr/>
        </p:nvSpPr>
        <p:spPr>
          <a:xfrm>
            <a:off x="6105250" y="4584852"/>
            <a:ext cx="146116" cy="10676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0EB79D9-C0CB-CB4D-8835-8E25EAA4CB5E}"/>
              </a:ext>
            </a:extLst>
          </p:cNvPr>
          <p:cNvSpPr txBox="1"/>
          <p:nvPr/>
        </p:nvSpPr>
        <p:spPr>
          <a:xfrm>
            <a:off x="2927798" y="5668933"/>
            <a:ext cx="57298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Carryover effects of </a:t>
            </a:r>
            <a:r>
              <a:rPr lang="en-US" sz="2400" b="1" u="sng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winter warming</a:t>
            </a:r>
            <a:r>
              <a:rPr lang="en-US" sz="2400" b="1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? </a:t>
            </a:r>
            <a:endParaRPr lang="en-US" sz="2400" b="1" dirty="0">
              <a:latin typeface="Avenir Book" panose="02000503020000020003" pitchFamily="2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C5544D3-4CF6-8A46-9473-6B8BBF9B8C56}"/>
              </a:ext>
            </a:extLst>
          </p:cNvPr>
          <p:cNvSpPr txBox="1"/>
          <p:nvPr/>
        </p:nvSpPr>
        <p:spPr>
          <a:xfrm>
            <a:off x="2441093" y="4182533"/>
            <a:ext cx="97340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Lipid content, type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E56FDA-5990-E549-9F9C-3A2370FEC3A9}"/>
              </a:ext>
            </a:extLst>
          </p:cNvPr>
          <p:cNvSpPr txBox="1"/>
          <p:nvPr/>
        </p:nvSpPr>
        <p:spPr>
          <a:xfrm>
            <a:off x="3296722" y="4833995"/>
            <a:ext cx="112476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Maternal RNAs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5FA4ED6-D830-9D44-9757-E94C65BF5B85}"/>
              </a:ext>
            </a:extLst>
          </p:cNvPr>
          <p:cNvSpPr txBox="1"/>
          <p:nvPr/>
        </p:nvSpPr>
        <p:spPr>
          <a:xfrm>
            <a:off x="4491213" y="4833995"/>
            <a:ext cx="13252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DNA methylation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14EB1A-ECED-0E4C-B350-9B5E8DD605A4}"/>
              </a:ext>
            </a:extLst>
          </p:cNvPr>
          <p:cNvSpPr txBox="1"/>
          <p:nvPr/>
        </p:nvSpPr>
        <p:spPr>
          <a:xfrm>
            <a:off x="5577100" y="4562609"/>
            <a:ext cx="14380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Histone modification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D056A25-9E07-9F43-8816-59EF919A6997}"/>
              </a:ext>
            </a:extLst>
          </p:cNvPr>
          <p:cNvSpPr/>
          <p:nvPr/>
        </p:nvSpPr>
        <p:spPr>
          <a:xfrm>
            <a:off x="186939" y="1804040"/>
            <a:ext cx="3014033" cy="2128119"/>
          </a:xfrm>
          <a:prstGeom prst="rect">
            <a:avLst/>
          </a:prstGeom>
          <a:solidFill>
            <a:srgbClr val="CB1C1E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2F2CBC8-AF61-6744-8B23-64C4DCA5F6B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209" t="6684" r="20480" b="14591"/>
          <a:stretch/>
        </p:blipFill>
        <p:spPr>
          <a:xfrm>
            <a:off x="8121026" y="3145750"/>
            <a:ext cx="354224" cy="54450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CD6FC00-FCAC-2F40-8E70-1A0B35D79C6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039535">
            <a:off x="1107524" y="2499932"/>
            <a:ext cx="973062" cy="1068327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4CDDD5AA-15D2-DA49-A295-D321BFC7CE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8839" y="1894214"/>
            <a:ext cx="3014033" cy="2128119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82DA6B9A-8222-E549-9D62-5FE2C000B49F}"/>
              </a:ext>
            </a:extLst>
          </p:cNvPr>
          <p:cNvSpPr/>
          <p:nvPr/>
        </p:nvSpPr>
        <p:spPr>
          <a:xfrm>
            <a:off x="5967764" y="1890104"/>
            <a:ext cx="3014033" cy="2128119"/>
          </a:xfrm>
          <a:prstGeom prst="rect">
            <a:avLst/>
          </a:prstGeom>
          <a:solidFill>
            <a:srgbClr val="CB1C1E">
              <a:alpha val="4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venir Book" panose="02000503020000020003" pitchFamily="2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9633E1BF-48FF-FD40-85AF-8E70AD100444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634" t="6871" r="11974"/>
          <a:stretch/>
        </p:blipFill>
        <p:spPr>
          <a:xfrm>
            <a:off x="6980898" y="2102019"/>
            <a:ext cx="802491" cy="916611"/>
          </a:xfrm>
          <a:prstGeom prst="ellipse">
            <a:avLst/>
          </a:prstGeom>
        </p:spPr>
      </p:pic>
      <p:sp>
        <p:nvSpPr>
          <p:cNvPr id="16" name="Circular Arrow 15">
            <a:extLst>
              <a:ext uri="{FF2B5EF4-FFF2-40B4-BE49-F238E27FC236}">
                <a16:creationId xmlns:a16="http://schemas.microsoft.com/office/drawing/2014/main" id="{E53E2018-3331-F94B-A784-9B8FC9E650C1}"/>
              </a:ext>
            </a:extLst>
          </p:cNvPr>
          <p:cNvSpPr/>
          <p:nvPr/>
        </p:nvSpPr>
        <p:spPr>
          <a:xfrm>
            <a:off x="1964019" y="2039834"/>
            <a:ext cx="5353655" cy="2142699"/>
          </a:xfrm>
          <a:prstGeom prst="circularArrow">
            <a:avLst>
              <a:gd name="adj1" fmla="val 4195"/>
              <a:gd name="adj2" fmla="val 468008"/>
              <a:gd name="adj3" fmla="val 20632317"/>
              <a:gd name="adj4" fmla="val 11289813"/>
              <a:gd name="adj5" fmla="val 22291"/>
            </a:avLst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75EB22E-B583-0944-B1B3-CC333220B6A2}"/>
              </a:ext>
            </a:extLst>
          </p:cNvPr>
          <p:cNvSpPr txBox="1"/>
          <p:nvPr/>
        </p:nvSpPr>
        <p:spPr>
          <a:xfrm>
            <a:off x="6332919" y="3636381"/>
            <a:ext cx="25442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venir Book" panose="02000503020000020003" pitchFamily="2" charset="0"/>
              </a:rPr>
              <a:t>Effects can be + or -</a:t>
            </a:r>
            <a:endParaRPr lang="en-US" sz="1600" dirty="0">
              <a:latin typeface="Avenir Book" panose="02000503020000020003" pitchFamily="2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FBE5EEE-1BB5-8541-84BB-60EED80298FC}"/>
              </a:ext>
            </a:extLst>
          </p:cNvPr>
          <p:cNvSpPr txBox="1"/>
          <p:nvPr/>
        </p:nvSpPr>
        <p:spPr>
          <a:xfrm>
            <a:off x="3200972" y="2990530"/>
            <a:ext cx="1349401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Maternal provisioning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16A37155-C110-A34D-8205-E1F7B699A816}"/>
              </a:ext>
            </a:extLst>
          </p:cNvPr>
          <p:cNvSpPr txBox="1"/>
          <p:nvPr/>
        </p:nvSpPr>
        <p:spPr>
          <a:xfrm>
            <a:off x="4811484" y="2990530"/>
            <a:ext cx="1207255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Epigenetic factors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2D37B72-63C5-A64B-8950-BD9534A529FE}"/>
              </a:ext>
            </a:extLst>
          </p:cNvPr>
          <p:cNvCxnSpPr>
            <a:cxnSpLocks/>
            <a:stCxn id="53" idx="2"/>
            <a:endCxn id="20" idx="3"/>
          </p:cNvCxnSpPr>
          <p:nvPr/>
        </p:nvCxnSpPr>
        <p:spPr>
          <a:xfrm flipH="1">
            <a:off x="3414502" y="3575305"/>
            <a:ext cx="461171" cy="1022727"/>
          </a:xfrm>
          <a:prstGeom prst="line">
            <a:avLst/>
          </a:prstGeom>
          <a:ln>
            <a:solidFill>
              <a:schemeClr val="bg1">
                <a:lumMod val="85000"/>
                <a:lumOff val="1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50A395E-BD94-8E46-8A1D-C3206735FC99}"/>
              </a:ext>
            </a:extLst>
          </p:cNvPr>
          <p:cNvCxnSpPr>
            <a:cxnSpLocks/>
            <a:stCxn id="53" idx="2"/>
            <a:endCxn id="23" idx="0"/>
          </p:cNvCxnSpPr>
          <p:nvPr/>
        </p:nvCxnSpPr>
        <p:spPr>
          <a:xfrm flipH="1">
            <a:off x="3859103" y="3575305"/>
            <a:ext cx="16570" cy="1258690"/>
          </a:xfrm>
          <a:prstGeom prst="line">
            <a:avLst/>
          </a:prstGeom>
          <a:ln>
            <a:solidFill>
              <a:schemeClr val="bg1">
                <a:lumMod val="85000"/>
                <a:lumOff val="1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55B43558-3C97-6B46-B3E7-FF0A7E154164}"/>
              </a:ext>
            </a:extLst>
          </p:cNvPr>
          <p:cNvCxnSpPr>
            <a:cxnSpLocks/>
            <a:stCxn id="54" idx="2"/>
            <a:endCxn id="24" idx="0"/>
          </p:cNvCxnSpPr>
          <p:nvPr/>
        </p:nvCxnSpPr>
        <p:spPr>
          <a:xfrm flipH="1">
            <a:off x="5153826" y="3575305"/>
            <a:ext cx="261286" cy="1258690"/>
          </a:xfrm>
          <a:prstGeom prst="line">
            <a:avLst/>
          </a:prstGeom>
          <a:ln>
            <a:solidFill>
              <a:schemeClr val="bg1">
                <a:lumMod val="85000"/>
                <a:lumOff val="1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EBB0F31-17D2-9346-B6A7-F2EF64487843}"/>
              </a:ext>
            </a:extLst>
          </p:cNvPr>
          <p:cNvCxnSpPr>
            <a:cxnSpLocks/>
            <a:stCxn id="54" idx="2"/>
            <a:endCxn id="25" idx="0"/>
          </p:cNvCxnSpPr>
          <p:nvPr/>
        </p:nvCxnSpPr>
        <p:spPr>
          <a:xfrm>
            <a:off x="5415112" y="3575305"/>
            <a:ext cx="881002" cy="987304"/>
          </a:xfrm>
          <a:prstGeom prst="line">
            <a:avLst/>
          </a:prstGeom>
          <a:ln>
            <a:solidFill>
              <a:schemeClr val="bg1">
                <a:lumMod val="85000"/>
                <a:lumOff val="1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3D2EB37B-897C-B944-ACF3-7F83F547C336}"/>
              </a:ext>
            </a:extLst>
          </p:cNvPr>
          <p:cNvCxnSpPr>
            <a:cxnSpLocks/>
            <a:endCxn id="53" idx="0"/>
          </p:cNvCxnSpPr>
          <p:nvPr/>
        </p:nvCxnSpPr>
        <p:spPr>
          <a:xfrm flipH="1">
            <a:off x="3875673" y="2540659"/>
            <a:ext cx="623724" cy="449871"/>
          </a:xfrm>
          <a:prstGeom prst="line">
            <a:avLst/>
          </a:prstGeom>
          <a:ln>
            <a:solidFill>
              <a:schemeClr val="bg1">
                <a:lumMod val="85000"/>
                <a:lumOff val="1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98E3A34-0FD8-DB46-8F6C-8DFEE3D2B7AB}"/>
              </a:ext>
            </a:extLst>
          </p:cNvPr>
          <p:cNvCxnSpPr>
            <a:cxnSpLocks/>
            <a:endCxn id="54" idx="0"/>
          </p:cNvCxnSpPr>
          <p:nvPr/>
        </p:nvCxnSpPr>
        <p:spPr>
          <a:xfrm>
            <a:off x="4760508" y="2540659"/>
            <a:ext cx="654604" cy="449871"/>
          </a:xfrm>
          <a:prstGeom prst="line">
            <a:avLst/>
          </a:prstGeom>
          <a:ln>
            <a:solidFill>
              <a:schemeClr val="bg1">
                <a:lumMod val="85000"/>
                <a:lumOff val="1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C5B1B524-FF0A-CD49-B752-5E771AD7B3FF}"/>
              </a:ext>
            </a:extLst>
          </p:cNvPr>
          <p:cNvSpPr txBox="1"/>
          <p:nvPr/>
        </p:nvSpPr>
        <p:spPr>
          <a:xfrm>
            <a:off x="1369108" y="1850354"/>
            <a:ext cx="496002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pH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DF8ABEB3-A2DB-F943-85E6-9F60252E64D2}"/>
              </a:ext>
            </a:extLst>
          </p:cNvPr>
          <p:cNvSpPr txBox="1"/>
          <p:nvPr/>
        </p:nvSpPr>
        <p:spPr>
          <a:xfrm>
            <a:off x="301777" y="1932742"/>
            <a:ext cx="85889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metals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62C3C30F-30DE-A24F-B76C-980614C329EB}"/>
              </a:ext>
            </a:extLst>
          </p:cNvPr>
          <p:cNvSpPr txBox="1"/>
          <p:nvPr/>
        </p:nvSpPr>
        <p:spPr>
          <a:xfrm>
            <a:off x="1913957" y="1968691"/>
            <a:ext cx="131605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temperature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91CC9014-99B2-0343-820D-0741C852F620}"/>
              </a:ext>
            </a:extLst>
          </p:cNvPr>
          <p:cNvSpPr txBox="1"/>
          <p:nvPr/>
        </p:nvSpPr>
        <p:spPr>
          <a:xfrm>
            <a:off x="210299" y="2343188"/>
            <a:ext cx="950368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oxygen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C3918783-B5D2-884E-9F79-AD4EA5C2A2AC}"/>
              </a:ext>
            </a:extLst>
          </p:cNvPr>
          <p:cNvSpPr txBox="1"/>
          <p:nvPr/>
        </p:nvSpPr>
        <p:spPr>
          <a:xfrm>
            <a:off x="1919753" y="2300245"/>
            <a:ext cx="131605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Avenir Book" panose="02000503020000020003" pitchFamily="2" charset="0"/>
              </a:rPr>
              <a:t>nutrition</a:t>
            </a: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D03511B6-6AAB-5D45-9D10-A4B36878C2F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 l="5634" t="6871" r="11974"/>
          <a:stretch/>
        </p:blipFill>
        <p:spPr>
          <a:xfrm>
            <a:off x="6980898" y="2089509"/>
            <a:ext cx="802491" cy="916611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2243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5102"/>
    </mc:Choice>
    <mc:Fallback xmlns="">
      <p:transition spd="slow" advTm="75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" grpId="0"/>
      <p:bldP spid="23" grpId="0"/>
      <p:bldP spid="24" grpId="0"/>
      <p:bldP spid="25" grpId="0"/>
      <p:bldP spid="40" grpId="0" animBg="1"/>
      <p:bldP spid="44" grpId="0" animBg="1"/>
      <p:bldP spid="36" grpId="0"/>
      <p:bldP spid="53" grpId="0"/>
      <p:bldP spid="54" grpId="0"/>
      <p:bldP spid="75" grpId="0"/>
      <p:bldP spid="76" grpId="0"/>
      <p:bldP spid="77" grpId="0"/>
      <p:bldP spid="78" grpId="0"/>
      <p:bldP spid="85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3265" y="344155"/>
            <a:ext cx="7037469" cy="764405"/>
          </a:xfrm>
        </p:spPr>
        <p:txBody>
          <a:bodyPr>
            <a:normAutofit fontScale="90000"/>
          </a:bodyPr>
          <a:lstStyle/>
          <a:p>
            <a:r>
              <a:rPr lang="en-US" sz="36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The Olympia oyster, </a:t>
            </a:r>
            <a:r>
              <a:rPr lang="en-US" sz="3600" i="1" cap="small" dirty="0" err="1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Ostrea</a:t>
            </a:r>
            <a:r>
              <a:rPr lang="en-US" sz="3600" i="1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  <a:r>
              <a:rPr lang="en-US" sz="3600" i="1" cap="small" dirty="0" err="1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lurida</a:t>
            </a:r>
            <a:r>
              <a:rPr lang="en-US" sz="3600" i="1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3DD0961-F8D4-3848-8B93-F0F8BD25B4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521" y="1108560"/>
            <a:ext cx="3946732" cy="526231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642AA2E2-F975-7040-8F27-11D214B42F8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9220" y="1225445"/>
            <a:ext cx="2931514" cy="390868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09003AFD-40CF-B349-9F25-789B2289BD2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9635"/>
          <a:stretch/>
        </p:blipFill>
        <p:spPr>
          <a:xfrm>
            <a:off x="4732575" y="1092768"/>
            <a:ext cx="3544396" cy="5278102"/>
          </a:xfrm>
          <a:prstGeom prst="rect">
            <a:avLst/>
          </a:prstGeom>
        </p:spPr>
      </p:pic>
      <p:sp>
        <p:nvSpPr>
          <p:cNvPr id="38" name="Title 1">
            <a:extLst>
              <a:ext uri="{FF2B5EF4-FFF2-40B4-BE49-F238E27FC236}">
                <a16:creationId xmlns:a16="http://schemas.microsoft.com/office/drawing/2014/main" id="{78AD910D-0F8F-AB4F-80F6-BFC033821047}"/>
              </a:ext>
            </a:extLst>
          </p:cNvPr>
          <p:cNvSpPr txBox="1">
            <a:spLocks/>
          </p:cNvSpPr>
          <p:nvPr/>
        </p:nvSpPr>
        <p:spPr>
          <a:xfrm>
            <a:off x="1000518" y="2664595"/>
            <a:ext cx="7037469" cy="764405"/>
          </a:xfrm>
          <a:prstGeom prst="rect">
            <a:avLst/>
          </a:prstGeom>
          <a:solidFill>
            <a:schemeClr val="bg1">
              <a:lumMod val="95000"/>
              <a:lumOff val="5000"/>
              <a:alpha val="72000"/>
            </a:schemeClr>
          </a:solidFill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cap="small" dirty="0">
                <a:latin typeface="Avenir Book" panose="02000503020000020003" pitchFamily="2" charset="0"/>
                <a:cs typeface="Arial" panose="020B0604020202020204" pitchFamily="34" charset="0"/>
              </a:rPr>
              <a:t>Impacts of ocean warming?</a:t>
            </a:r>
          </a:p>
        </p:txBody>
      </p:sp>
    </p:spTree>
    <p:extLst>
      <p:ext uri="{BB962C8B-B14F-4D97-AF65-F5344CB8AC3E}">
        <p14:creationId xmlns:p14="http://schemas.microsoft.com/office/powerpoint/2010/main" val="277161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518"/>
    </mc:Choice>
    <mc:Fallback xmlns="">
      <p:transition spd="slow" advTm="465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Box 17">
            <a:extLst>
              <a:ext uri="{FF2B5EF4-FFF2-40B4-BE49-F238E27FC236}">
                <a16:creationId xmlns:a16="http://schemas.microsoft.com/office/drawing/2014/main" id="{FA758776-DDBE-364A-B70B-C3A46E111C45}"/>
              </a:ext>
            </a:extLst>
          </p:cNvPr>
          <p:cNvSpPr txBox="1"/>
          <p:nvPr/>
        </p:nvSpPr>
        <p:spPr>
          <a:xfrm>
            <a:off x="1668663" y="1830477"/>
            <a:ext cx="2955252" cy="50475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039C62"/>
                </a:solidFill>
                <a:latin typeface="Avenir Book" panose="02000503020000020003" pitchFamily="2" charset="0"/>
              </a:rPr>
              <a:t>Spring</a:t>
            </a:r>
          </a:p>
          <a:p>
            <a:endParaRPr lang="en-US" dirty="0">
              <a:solidFill>
                <a:srgbClr val="039C62"/>
              </a:solidFill>
              <a:latin typeface="Avenir Book" panose="02000503020000020003" pitchFamily="2" charset="0"/>
            </a:endParaRPr>
          </a:p>
          <a:p>
            <a:r>
              <a:rPr lang="en-US" b="1" dirty="0">
                <a:solidFill>
                  <a:srgbClr val="039C62"/>
                </a:solidFill>
                <a:latin typeface="Avenir Book" panose="02000503020000020003" pitchFamily="2" charset="0"/>
              </a:rPr>
              <a:t>Gametogenesis, spawning, fertilization, recruitment, growth</a:t>
            </a:r>
            <a:endParaRPr lang="en-US" dirty="0">
              <a:solidFill>
                <a:srgbClr val="039C62"/>
              </a:solidFill>
              <a:latin typeface="Avenir Book" panose="02000503020000020003" pitchFamily="2" charset="0"/>
            </a:endParaRPr>
          </a:p>
          <a:p>
            <a:endParaRPr lang="en-US" dirty="0">
              <a:solidFill>
                <a:srgbClr val="039C62"/>
              </a:solidFill>
              <a:latin typeface="Avenir Book" panose="02000503020000020003" pitchFamily="2" charset="0"/>
            </a:endParaRPr>
          </a:p>
          <a:p>
            <a:endParaRPr lang="en-US" dirty="0">
              <a:solidFill>
                <a:srgbClr val="039C62"/>
              </a:solidFill>
              <a:latin typeface="Avenir Book" panose="02000503020000020003" pitchFamily="2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rgbClr val="039C62"/>
                </a:solidFill>
                <a:latin typeface="Avenir Book" panose="02000503020000020003" pitchFamily="2" charset="0"/>
              </a:rPr>
              <a:t>⇧ fertilization, gametogenesis, larval development, &amp; feeding rates </a:t>
            </a:r>
          </a:p>
          <a:p>
            <a:r>
              <a:rPr lang="en-US" sz="1200" dirty="0">
                <a:solidFill>
                  <a:srgbClr val="039C62"/>
                </a:solidFill>
                <a:latin typeface="Avenir Book" panose="02000503020000020003" pitchFamily="2" charset="0"/>
              </a:rPr>
              <a:t>(</a:t>
            </a:r>
            <a:r>
              <a:rPr lang="en-US" sz="1200" i="1" dirty="0">
                <a:solidFill>
                  <a:srgbClr val="039C62"/>
                </a:solidFill>
                <a:latin typeface="Avenir Book" panose="02000503020000020003" pitchFamily="2" charset="0"/>
              </a:rPr>
              <a:t>Parker, Ross &amp; O’Connor 2009, </a:t>
            </a:r>
          </a:p>
          <a:p>
            <a:r>
              <a:rPr lang="en-US" sz="1200" i="1" dirty="0">
                <a:solidFill>
                  <a:srgbClr val="039C62"/>
                </a:solidFill>
                <a:latin typeface="Avenir Book" panose="02000503020000020003" pitchFamily="2" charset="0"/>
              </a:rPr>
              <a:t>Rico-Villa, </a:t>
            </a:r>
            <a:r>
              <a:rPr lang="en-US" sz="1200" i="1" dirty="0" err="1">
                <a:solidFill>
                  <a:srgbClr val="039C62"/>
                </a:solidFill>
                <a:latin typeface="Avenir Book" panose="02000503020000020003" pitchFamily="2" charset="0"/>
              </a:rPr>
              <a:t>Pouvreau</a:t>
            </a:r>
            <a:r>
              <a:rPr lang="en-US" sz="1200" i="1" dirty="0">
                <a:solidFill>
                  <a:srgbClr val="039C62"/>
                </a:solidFill>
                <a:latin typeface="Avenir Book" panose="02000503020000020003" pitchFamily="2" charset="0"/>
              </a:rPr>
              <a:t> &amp; Robert 2009; Gray &amp; Langdon 2018</a:t>
            </a:r>
            <a:r>
              <a:rPr lang="en-US" sz="1200" dirty="0">
                <a:solidFill>
                  <a:srgbClr val="039C62"/>
                </a:solidFill>
                <a:latin typeface="Avenir Book" panose="02000503020000020003" pitchFamily="2" charset="0"/>
              </a:rPr>
              <a:t>; </a:t>
            </a:r>
            <a:r>
              <a:rPr lang="en-US" sz="1200" i="1" dirty="0">
                <a:solidFill>
                  <a:srgbClr val="039C62"/>
                </a:solidFill>
                <a:latin typeface="Avenir Book" panose="02000503020000020003" pitchFamily="2" charset="0"/>
              </a:rPr>
              <a:t>Lawlor &amp; Arellano 2020</a:t>
            </a:r>
            <a:r>
              <a:rPr lang="en-US" sz="1200" dirty="0">
                <a:solidFill>
                  <a:srgbClr val="039C62"/>
                </a:solidFill>
                <a:latin typeface="Avenir Book" panose="02000503020000020003" pitchFamily="2" charset="0"/>
              </a:rPr>
              <a:t>)</a:t>
            </a:r>
            <a:endParaRPr lang="en-US" sz="1200" i="1" dirty="0">
              <a:solidFill>
                <a:srgbClr val="039C62"/>
              </a:solidFill>
              <a:latin typeface="Avenir Book" panose="02000503020000020003" pitchFamily="2" charset="0"/>
            </a:endParaRPr>
          </a:p>
          <a:p>
            <a:endParaRPr lang="en-US" dirty="0">
              <a:solidFill>
                <a:srgbClr val="039C62"/>
              </a:solidFill>
              <a:latin typeface="Avenir Book" panose="02000503020000020003" pitchFamily="2" charset="0"/>
            </a:endParaRPr>
          </a:p>
          <a:p>
            <a:r>
              <a:rPr lang="en-US" dirty="0">
                <a:solidFill>
                  <a:srgbClr val="039C62"/>
                </a:solidFill>
                <a:latin typeface="Avenir Book" panose="02000503020000020003" pitchFamily="2" charset="0"/>
              </a:rPr>
              <a:t>⇩ larval duration / dispersal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39C62"/>
                </a:solidFill>
                <a:latin typeface="Avenir Book" panose="02000503020000020003" pitchFamily="2" charset="0"/>
              </a:rPr>
              <a:t>(</a:t>
            </a:r>
            <a:r>
              <a:rPr lang="en-US" sz="1200" i="1" dirty="0">
                <a:solidFill>
                  <a:srgbClr val="039C62"/>
                </a:solidFill>
                <a:latin typeface="Avenir Book" panose="02000503020000020003" pitchFamily="2" charset="0"/>
              </a:rPr>
              <a:t>O’Connor et al. 2007</a:t>
            </a:r>
            <a:r>
              <a:rPr lang="en-US" sz="1200" dirty="0">
                <a:solidFill>
                  <a:srgbClr val="039C62"/>
                </a:solidFill>
                <a:latin typeface="Avenir Book" panose="02000503020000020003" pitchFamily="2" charset="0"/>
              </a:rPr>
              <a:t>)</a:t>
            </a: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039C62"/>
              </a:solidFill>
              <a:latin typeface="Avenir Book" panose="02000503020000020003" pitchFamily="2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E70911DD-0111-C548-866A-927F574FCDA9}"/>
              </a:ext>
            </a:extLst>
          </p:cNvPr>
          <p:cNvSpPr txBox="1">
            <a:spLocks/>
          </p:cNvSpPr>
          <p:nvPr/>
        </p:nvSpPr>
        <p:spPr>
          <a:xfrm>
            <a:off x="1051914" y="576933"/>
            <a:ext cx="7209709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Impacts of warming on Olympia oysters will likely vary by season in PNW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B307D4-9B30-4A4A-984A-35138BFA8208}"/>
              </a:ext>
            </a:extLst>
          </p:cNvPr>
          <p:cNvSpPr txBox="1"/>
          <p:nvPr/>
        </p:nvSpPr>
        <p:spPr>
          <a:xfrm>
            <a:off x="7410876" y="1830477"/>
            <a:ext cx="1626934" cy="43242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0E22BA"/>
                </a:solidFill>
                <a:latin typeface="Avenir Book" panose="02000503020000020003" pitchFamily="2" charset="0"/>
              </a:rPr>
              <a:t>Winter</a:t>
            </a:r>
          </a:p>
          <a:p>
            <a:endParaRPr lang="en-US" dirty="0">
              <a:solidFill>
                <a:srgbClr val="0E22BA"/>
              </a:solidFill>
              <a:latin typeface="Avenir Book" panose="02000503020000020003" pitchFamily="2" charset="0"/>
            </a:endParaRPr>
          </a:p>
          <a:p>
            <a:r>
              <a:rPr lang="en-US" b="1" dirty="0">
                <a:solidFill>
                  <a:srgbClr val="0E22BA"/>
                </a:solidFill>
                <a:latin typeface="Avenir Book" panose="02000503020000020003" pitchFamily="2" charset="0"/>
              </a:rPr>
              <a:t>Metabolic depression, dormancy (?)</a:t>
            </a:r>
          </a:p>
          <a:p>
            <a:endParaRPr lang="en-US" b="1" dirty="0">
              <a:solidFill>
                <a:srgbClr val="0E22BA"/>
              </a:solidFill>
              <a:latin typeface="Avenir Book" panose="02000503020000020003" pitchFamily="2" charset="0"/>
            </a:endParaRPr>
          </a:p>
          <a:p>
            <a:endParaRPr lang="en-US" dirty="0">
              <a:solidFill>
                <a:srgbClr val="0E22BA"/>
              </a:solidFill>
              <a:latin typeface="Avenir Book" panose="02000503020000020003" pitchFamily="2" charset="0"/>
            </a:endParaRPr>
          </a:p>
          <a:p>
            <a:r>
              <a:rPr lang="en-US" dirty="0">
                <a:solidFill>
                  <a:srgbClr val="0E22BA"/>
                </a:solidFill>
                <a:latin typeface="Avenir Book" panose="02000503020000020003" pitchFamily="2" charset="0"/>
              </a:rPr>
              <a:t>Early spawning in spring, </a:t>
            </a:r>
          </a:p>
          <a:p>
            <a:r>
              <a:rPr lang="en-US" dirty="0">
                <a:solidFill>
                  <a:srgbClr val="0E22BA"/>
                </a:solidFill>
                <a:latin typeface="Avenir Book" panose="02000503020000020003" pitchFamily="2" charset="0"/>
              </a:rPr>
              <a:t>⇧ sperm development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E22BA"/>
                </a:solidFill>
                <a:latin typeface="Avenir Book" panose="02000503020000020003" pitchFamily="2" charset="0"/>
              </a:rPr>
              <a:t>(</a:t>
            </a:r>
            <a:r>
              <a:rPr lang="en-US" sz="1200" i="1" dirty="0">
                <a:solidFill>
                  <a:srgbClr val="0E22BA"/>
                </a:solidFill>
                <a:latin typeface="Avenir Book" panose="02000503020000020003" pitchFamily="2" charset="0"/>
              </a:rPr>
              <a:t>Spencer et al. 2020</a:t>
            </a:r>
            <a:r>
              <a:rPr lang="en-US" sz="1200" dirty="0">
                <a:solidFill>
                  <a:srgbClr val="0E22BA"/>
                </a:solidFill>
                <a:latin typeface="Avenir Book" panose="02000503020000020003" pitchFamily="2" charset="0"/>
              </a:rPr>
              <a:t>) </a:t>
            </a:r>
          </a:p>
          <a:p>
            <a:endParaRPr lang="en-US" dirty="0">
              <a:solidFill>
                <a:srgbClr val="0E22BA"/>
              </a:solidFill>
              <a:latin typeface="Avenir Book" panose="02000503020000020003" pitchFamily="2" charset="0"/>
            </a:endParaRPr>
          </a:p>
          <a:p>
            <a:r>
              <a:rPr lang="en-US" sz="2400" b="1" i="1" u="dbl" dirty="0">
                <a:solidFill>
                  <a:schemeClr val="bg1"/>
                </a:solidFill>
                <a:latin typeface="Avenir Book" panose="02000503020000020003" pitchFamily="2" charset="0"/>
              </a:rPr>
              <a:t>Offspring?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E76A206-A602-4A4E-AFE4-13C5A90D5519}"/>
              </a:ext>
            </a:extLst>
          </p:cNvPr>
          <p:cNvSpPr txBox="1"/>
          <p:nvPr/>
        </p:nvSpPr>
        <p:spPr>
          <a:xfrm>
            <a:off x="4656769" y="1848477"/>
            <a:ext cx="2509158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rgbClr val="C00000"/>
                </a:solidFill>
                <a:latin typeface="Avenir Book" panose="02000503020000020003" pitchFamily="2" charset="0"/>
              </a:rPr>
              <a:t>Summer &amp; Fall </a:t>
            </a:r>
          </a:p>
          <a:p>
            <a:endParaRPr lang="en-US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r>
              <a:rPr lang="en-US" b="1" dirty="0">
                <a:solidFill>
                  <a:srgbClr val="C00000"/>
                </a:solidFill>
                <a:latin typeface="Avenir Book" panose="02000503020000020003" pitchFamily="2" charset="0"/>
              </a:rPr>
              <a:t>Spawning, gametogenesis, recovery, growth</a:t>
            </a:r>
          </a:p>
          <a:p>
            <a:endParaRPr lang="en-US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endParaRPr lang="en-US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rgbClr val="C00000"/>
                </a:solidFill>
                <a:latin typeface="Avenir Book" panose="02000503020000020003" pitchFamily="2" charset="0"/>
              </a:rPr>
              <a:t>⇧ heat stress, infection/disease, mortality</a:t>
            </a:r>
          </a:p>
          <a:p>
            <a:pPr>
              <a:spcAft>
                <a:spcPts val="600"/>
              </a:spcAft>
            </a:pPr>
            <a:r>
              <a:rPr lang="en-US" dirty="0">
                <a:solidFill>
                  <a:srgbClr val="C00000"/>
                </a:solidFill>
                <a:latin typeface="Avenir Book" panose="02000503020000020003" pitchFamily="2" charset="0"/>
              </a:rPr>
              <a:t>⇧ or ⇩ growth rates </a:t>
            </a:r>
          </a:p>
          <a:p>
            <a:pPr>
              <a:spcAft>
                <a:spcPts val="600"/>
              </a:spcAft>
            </a:pPr>
            <a:r>
              <a:rPr lang="en-US" sz="1200" dirty="0">
                <a:solidFill>
                  <a:srgbClr val="C00000"/>
                </a:solidFill>
                <a:latin typeface="Avenir Book" panose="02000503020000020003" pitchFamily="2" charset="0"/>
              </a:rPr>
              <a:t>(</a:t>
            </a:r>
            <a:r>
              <a:rPr lang="en-US" sz="1200" i="1" dirty="0">
                <a:solidFill>
                  <a:srgbClr val="C00000"/>
                </a:solidFill>
                <a:latin typeface="Avenir Book" panose="02000503020000020003" pitchFamily="2" charset="0"/>
              </a:rPr>
              <a:t>Li, Abbott, Li &amp; </a:t>
            </a:r>
            <a:r>
              <a:rPr lang="en-US" sz="1200" i="1" dirty="0" err="1">
                <a:solidFill>
                  <a:srgbClr val="C00000"/>
                </a:solidFill>
                <a:latin typeface="Avenir Book" panose="02000503020000020003" pitchFamily="2" charset="0"/>
              </a:rPr>
              <a:t>Benkendorff</a:t>
            </a:r>
            <a:r>
              <a:rPr lang="en-US" sz="1200" i="1" dirty="0">
                <a:solidFill>
                  <a:srgbClr val="C00000"/>
                </a:solidFill>
                <a:latin typeface="Avenir Book" panose="02000503020000020003" pitchFamily="2" charset="0"/>
              </a:rPr>
              <a:t> 2007; Green et al. 2019; Lawlor &amp; Arellano 2020)</a:t>
            </a:r>
            <a:endParaRPr lang="en-US" sz="1200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pPr marL="285750" indent="-285750">
              <a:buFontTx/>
              <a:buChar char="-"/>
            </a:pPr>
            <a:endParaRPr lang="en-US" dirty="0">
              <a:solidFill>
                <a:srgbClr val="C00000"/>
              </a:solidFill>
              <a:latin typeface="Avenir Book" panose="02000503020000020003" pitchFamily="2" charset="0"/>
            </a:endParaRPr>
          </a:p>
          <a:p>
            <a:endParaRPr lang="en-US" dirty="0">
              <a:solidFill>
                <a:srgbClr val="C00000"/>
              </a:solidFill>
              <a:latin typeface="Avenir Book" panose="02000503020000020003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B58BAD7-A1EE-C44B-ABAC-C56C3F38968C}"/>
              </a:ext>
            </a:extLst>
          </p:cNvPr>
          <p:cNvSpPr txBox="1"/>
          <p:nvPr/>
        </p:nvSpPr>
        <p:spPr>
          <a:xfrm>
            <a:off x="50009" y="1868112"/>
            <a:ext cx="151756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  <a:latin typeface="Avenir Book" panose="02000503020000020003" pitchFamily="2" charset="0"/>
              </a:rPr>
              <a:t>Some dominant activities by season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4051970-C1CC-2F4A-A70F-59985F77893C}"/>
              </a:ext>
            </a:extLst>
          </p:cNvPr>
          <p:cNvSpPr txBox="1"/>
          <p:nvPr/>
        </p:nvSpPr>
        <p:spPr>
          <a:xfrm>
            <a:off x="106190" y="3745601"/>
            <a:ext cx="1289537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>
                <a:solidFill>
                  <a:schemeClr val="bg1"/>
                </a:solidFill>
                <a:latin typeface="Avenir Book" panose="02000503020000020003" pitchFamily="2" charset="0"/>
              </a:rPr>
              <a:t>Effect of warming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4A6B66A4-16E3-BE47-9103-55E7946D6EAA}"/>
              </a:ext>
            </a:extLst>
          </p:cNvPr>
          <p:cNvCxnSpPr>
            <a:cxnSpLocks/>
          </p:cNvCxnSpPr>
          <p:nvPr/>
        </p:nvCxnSpPr>
        <p:spPr>
          <a:xfrm>
            <a:off x="180035" y="3654251"/>
            <a:ext cx="8734943" cy="0"/>
          </a:xfrm>
          <a:prstGeom prst="straightConnector1">
            <a:avLst/>
          </a:prstGeom>
          <a:ln w="127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C62BD8B2-79B4-2E49-ACF7-6812BC569653}"/>
              </a:ext>
            </a:extLst>
          </p:cNvPr>
          <p:cNvCxnSpPr>
            <a:cxnSpLocks/>
          </p:cNvCxnSpPr>
          <p:nvPr/>
        </p:nvCxnSpPr>
        <p:spPr>
          <a:xfrm>
            <a:off x="107725" y="1704894"/>
            <a:ext cx="8734943" cy="0"/>
          </a:xfrm>
          <a:prstGeom prst="straightConnector1">
            <a:avLst/>
          </a:prstGeom>
          <a:ln w="127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958FEE85-FF40-884C-B387-375B298EAD3F}"/>
              </a:ext>
            </a:extLst>
          </p:cNvPr>
          <p:cNvCxnSpPr>
            <a:cxnSpLocks/>
          </p:cNvCxnSpPr>
          <p:nvPr/>
        </p:nvCxnSpPr>
        <p:spPr>
          <a:xfrm>
            <a:off x="166465" y="6634010"/>
            <a:ext cx="8734943" cy="0"/>
          </a:xfrm>
          <a:prstGeom prst="straightConnector1">
            <a:avLst/>
          </a:prstGeom>
          <a:ln w="12700">
            <a:solidFill>
              <a:schemeClr val="bg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1"/>
    </p:custDataLst>
    <p:extLst>
      <p:ext uri="{BB962C8B-B14F-4D97-AF65-F5344CB8AC3E}">
        <p14:creationId xmlns:p14="http://schemas.microsoft.com/office/powerpoint/2010/main" val="1176964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9"/>
    </mc:Choice>
    <mc:Fallback xmlns="">
      <p:transition spd="slow" advTm="27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Box 26">
            <a:extLst>
              <a:ext uri="{FF2B5EF4-FFF2-40B4-BE49-F238E27FC236}">
                <a16:creationId xmlns:a16="http://schemas.microsoft.com/office/drawing/2014/main" id="{69FA8F51-F12C-8E44-8837-6F6904C92526}"/>
              </a:ext>
            </a:extLst>
          </p:cNvPr>
          <p:cNvSpPr txBox="1"/>
          <p:nvPr/>
        </p:nvSpPr>
        <p:spPr>
          <a:xfrm>
            <a:off x="892838" y="1606289"/>
            <a:ext cx="8352429" cy="36454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en-US" sz="2400" b="1" dirty="0">
                <a:solidFill>
                  <a:srgbClr val="800000"/>
                </a:solidFill>
                <a:latin typeface="Avenir Book" panose="02000503020000020003" pitchFamily="2" charset="0"/>
              </a:rPr>
              <a:t>Metrics</a:t>
            </a:r>
            <a:r>
              <a:rPr lang="en-US" sz="2400" dirty="0">
                <a:solidFill>
                  <a:srgbClr val="800000"/>
                </a:solidFill>
                <a:latin typeface="Avenir Book" panose="02000503020000020003" pitchFamily="2" charset="0"/>
              </a:rPr>
              <a:t>: </a:t>
            </a:r>
          </a:p>
          <a:p>
            <a:pPr marL="342900" indent="-342900">
              <a:lnSpc>
                <a:spcPct val="250000"/>
              </a:lnSpc>
              <a:buFontTx/>
              <a:buChar char="-"/>
            </a:pPr>
            <a:r>
              <a:rPr lang="en-US" sz="2400" b="1" dirty="0">
                <a:solidFill>
                  <a:srgbClr val="800000"/>
                </a:solidFill>
                <a:latin typeface="Avenir Book" panose="02000503020000020003" pitchFamily="2" charset="0"/>
              </a:rPr>
              <a:t>Egg size </a:t>
            </a:r>
            <a:r>
              <a:rPr lang="en-US" sz="2400" dirty="0">
                <a:solidFill>
                  <a:schemeClr val="bg1"/>
                </a:solidFill>
                <a:latin typeface="Avenir Book" panose="02000503020000020003" pitchFamily="2" charset="0"/>
              </a:rPr>
              <a:t>(Maternal investment, endogenous energy)</a:t>
            </a:r>
            <a:endParaRPr lang="en-US" sz="2400" b="1" dirty="0">
              <a:solidFill>
                <a:srgbClr val="0E22BA"/>
              </a:solidFill>
              <a:latin typeface="Avenir Book" panose="02000503020000020003" pitchFamily="2" charset="0"/>
            </a:endParaRPr>
          </a:p>
          <a:p>
            <a:pPr marL="342900" indent="-342900">
              <a:lnSpc>
                <a:spcPct val="250000"/>
              </a:lnSpc>
              <a:buFontTx/>
              <a:buChar char="-"/>
            </a:pPr>
            <a:r>
              <a:rPr lang="en-US" sz="2400" b="1" dirty="0">
                <a:solidFill>
                  <a:srgbClr val="800000"/>
                </a:solidFill>
                <a:latin typeface="Avenir Book" panose="02000503020000020003" pitchFamily="2" charset="0"/>
              </a:rPr>
              <a:t>Larval size when released </a:t>
            </a:r>
            <a:r>
              <a:rPr lang="en-US" sz="2400" dirty="0">
                <a:solidFill>
                  <a:schemeClr val="bg1"/>
                </a:solidFill>
                <a:latin typeface="Avenir Book" panose="02000503020000020003" pitchFamily="2" charset="0"/>
              </a:rPr>
              <a:t>(Larval growth rate, quality)</a:t>
            </a:r>
            <a:endParaRPr lang="en-US" sz="2400" b="1" dirty="0">
              <a:solidFill>
                <a:srgbClr val="0E22BA"/>
              </a:solidFill>
              <a:latin typeface="Avenir Book" panose="02000503020000020003" pitchFamily="2" charset="0"/>
            </a:endParaRPr>
          </a:p>
          <a:p>
            <a:pPr marL="342900" indent="-342900">
              <a:lnSpc>
                <a:spcPct val="250000"/>
              </a:lnSpc>
              <a:buFontTx/>
              <a:buChar char="-"/>
            </a:pPr>
            <a:r>
              <a:rPr lang="en-US" sz="2400" b="1" dirty="0">
                <a:solidFill>
                  <a:srgbClr val="800000"/>
                </a:solidFill>
                <a:latin typeface="Avenir Book" panose="02000503020000020003" pitchFamily="2" charset="0"/>
              </a:rPr>
              <a:t>Larval survival to post-set </a:t>
            </a:r>
            <a:r>
              <a:rPr lang="en-US" sz="2400" dirty="0">
                <a:solidFill>
                  <a:schemeClr val="bg1"/>
                </a:solidFill>
                <a:latin typeface="Avenir Book" panose="02000503020000020003" pitchFamily="2" charset="0"/>
              </a:rPr>
              <a:t>(Larval viability)</a:t>
            </a:r>
            <a:endParaRPr lang="en-US" sz="2400" b="1" dirty="0">
              <a:solidFill>
                <a:srgbClr val="0E22BA"/>
              </a:solidFill>
              <a:latin typeface="Avenir Book" panose="02000503020000020003" pitchFamily="2" charset="0"/>
            </a:endParaRPr>
          </a:p>
        </p:txBody>
      </p:sp>
      <p:sp>
        <p:nvSpPr>
          <p:cNvPr id="33" name="Title 1">
            <a:extLst>
              <a:ext uri="{FF2B5EF4-FFF2-40B4-BE49-F238E27FC236}">
                <a16:creationId xmlns:a16="http://schemas.microsoft.com/office/drawing/2014/main" id="{D53B3835-D1BD-5942-B3EE-6AD96B6DCD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7547" y="328588"/>
            <a:ext cx="8352430" cy="764405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</a:pPr>
            <a:r>
              <a:rPr lang="en-US" sz="28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How will </a:t>
            </a:r>
            <a:r>
              <a:rPr lang="en-US" sz="2800" u="sng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warmer winters </a:t>
            </a:r>
            <a:r>
              <a:rPr lang="en-US" sz="28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impact </a:t>
            </a:r>
            <a:r>
              <a:rPr lang="en-US" sz="2800" dirty="0" err="1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Oly</a:t>
            </a:r>
            <a:r>
              <a:rPr lang="en-US" sz="2800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offspring?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BEAA4C1-5EA6-254B-8D07-A5ACA8FD9EF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0774" t="53175" r="25618" b="34513"/>
          <a:stretch/>
        </p:blipFill>
        <p:spPr>
          <a:xfrm>
            <a:off x="312528" y="2820623"/>
            <a:ext cx="945552" cy="608377"/>
          </a:xfrm>
          <a:prstGeom prst="ellipse">
            <a:avLst/>
          </a:prstGeom>
          <a:ln w="38100">
            <a:solidFill>
              <a:schemeClr val="tx1"/>
            </a:solidFill>
          </a:ln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A51E4C5-580A-7A45-8B6F-AA6BDA75A5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86" t="15621" r="54580" b="74126"/>
          <a:stretch/>
        </p:blipFill>
        <p:spPr>
          <a:xfrm>
            <a:off x="399057" y="4643334"/>
            <a:ext cx="772494" cy="809994"/>
          </a:xfrm>
          <a:prstGeom prst="ellipse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</a:ln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3F0B22B-AB29-AF41-9F7E-402A1013F865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6964" t="8296" r="23884" b="14910"/>
          <a:stretch/>
        </p:blipFill>
        <p:spPr>
          <a:xfrm>
            <a:off x="390530" y="3631170"/>
            <a:ext cx="781021" cy="80999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161140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2"/>
    </mc:Choice>
    <mc:Fallback xmlns="">
      <p:transition spd="slow" advTm="592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31B2401D-883F-6A42-8F16-98A6FA4A33E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8881"/>
          <a:stretch/>
        </p:blipFill>
        <p:spPr>
          <a:xfrm>
            <a:off x="11813" y="3874435"/>
            <a:ext cx="8224365" cy="229135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DE5DF1F8-C98D-3E44-A32C-7B5A2D882493}"/>
              </a:ext>
            </a:extLst>
          </p:cNvPr>
          <p:cNvSpPr txBox="1"/>
          <p:nvPr/>
        </p:nvSpPr>
        <p:spPr>
          <a:xfrm>
            <a:off x="1605239" y="5306219"/>
            <a:ext cx="2488833" cy="523220"/>
          </a:xfrm>
          <a:prstGeom prst="rect">
            <a:avLst/>
          </a:prstGeom>
          <a:noFill/>
          <a:ln>
            <a:solidFill>
              <a:srgbClr val="039C62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rgbClr val="039C62"/>
                </a:solidFill>
                <a:latin typeface="Avenir Book" panose="02000503020000020003" pitchFamily="2" charset="0"/>
              </a:rPr>
              <a:t>High Food </a:t>
            </a:r>
          </a:p>
          <a:p>
            <a:pPr algn="r"/>
            <a:r>
              <a:rPr lang="en-US" sz="1400" dirty="0">
                <a:solidFill>
                  <a:srgbClr val="039C62"/>
                </a:solidFill>
                <a:latin typeface="Avenir Book" panose="02000503020000020003" pitchFamily="2" charset="0"/>
              </a:rPr>
              <a:t>(50 cells/mL)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83A678F-B2F6-1B41-8FF4-989C0CA74DC7}"/>
              </a:ext>
            </a:extLst>
          </p:cNvPr>
          <p:cNvSpPr txBox="1"/>
          <p:nvPr/>
        </p:nvSpPr>
        <p:spPr>
          <a:xfrm>
            <a:off x="1605238" y="5320834"/>
            <a:ext cx="15061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115CA7"/>
                </a:solidFill>
                <a:latin typeface="Avenir Book" panose="02000503020000020003" pitchFamily="2" charset="0"/>
              </a:rPr>
              <a:t>Ambient (7°C)</a:t>
            </a:r>
          </a:p>
          <a:p>
            <a:r>
              <a:rPr lang="en-US" sz="1400" dirty="0">
                <a:solidFill>
                  <a:schemeClr val="accent2"/>
                </a:solidFill>
                <a:latin typeface="Avenir Book" panose="02000503020000020003" pitchFamily="2" charset="0"/>
              </a:rPr>
              <a:t>Warm (10°C)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86F85F3-9D69-134C-BA3A-A5038818E34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439"/>
          <a:stretch/>
        </p:blipFill>
        <p:spPr>
          <a:xfrm>
            <a:off x="52555" y="340982"/>
            <a:ext cx="3058881" cy="3298051"/>
          </a:xfrm>
          <a:prstGeom prst="rect">
            <a:avLst/>
          </a:prstGeom>
          <a:ln w="12700">
            <a:solidFill>
              <a:schemeClr val="bg1">
                <a:lumMod val="65000"/>
                <a:lumOff val="3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3A2C377-5405-3A4F-82CD-7795F37D4E0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3388" y="320302"/>
            <a:ext cx="2489049" cy="3318731"/>
          </a:xfrm>
          <a:prstGeom prst="rect">
            <a:avLst/>
          </a:prstGeom>
          <a:ln w="12700">
            <a:solidFill>
              <a:schemeClr val="bg1">
                <a:lumMod val="65000"/>
                <a:lumOff val="35000"/>
              </a:schemeClr>
            </a:solidFill>
          </a:ln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1A23D94D-DFFC-5E46-9FE1-B5C43618780F}"/>
              </a:ext>
            </a:extLst>
          </p:cNvPr>
          <p:cNvSpPr txBox="1"/>
          <p:nvPr/>
        </p:nvSpPr>
        <p:spPr>
          <a:xfrm>
            <a:off x="1608664" y="4665944"/>
            <a:ext cx="2485408" cy="52322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txBody>
          <a:bodyPr wrap="square" rtlCol="0">
            <a:spAutoFit/>
          </a:bodyPr>
          <a:lstStyle/>
          <a:p>
            <a:pPr algn="r"/>
            <a:r>
              <a:rPr lang="en-US" sz="1400" dirty="0">
                <a:solidFill>
                  <a:schemeClr val="accent3">
                    <a:lumMod val="50000"/>
                  </a:schemeClr>
                </a:solidFill>
                <a:latin typeface="Avenir Book" panose="02000503020000020003" pitchFamily="2" charset="0"/>
              </a:rPr>
              <a:t>Low Food </a:t>
            </a:r>
          </a:p>
          <a:p>
            <a:pPr algn="r"/>
            <a:r>
              <a:rPr lang="en-US" sz="1400" dirty="0">
                <a:solidFill>
                  <a:schemeClr val="accent3">
                    <a:lumMod val="50000"/>
                  </a:schemeClr>
                </a:solidFill>
                <a:latin typeface="Avenir Book" panose="02000503020000020003" pitchFamily="2" charset="0"/>
              </a:rPr>
              <a:t>(5 cells/mL)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25BA97-3505-2940-9450-889062F17717}"/>
              </a:ext>
            </a:extLst>
          </p:cNvPr>
          <p:cNvSpPr txBox="1"/>
          <p:nvPr/>
        </p:nvSpPr>
        <p:spPr>
          <a:xfrm>
            <a:off x="142239" y="3050146"/>
            <a:ext cx="2655072" cy="523220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Adult temperature &amp; food treatments for 13 weeks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61B5A9A9-65FF-1441-AE4F-898C2D3A7DCA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73" r="40699"/>
          <a:stretch/>
        </p:blipFill>
        <p:spPr>
          <a:xfrm>
            <a:off x="5791279" y="320302"/>
            <a:ext cx="1747159" cy="3315113"/>
          </a:xfrm>
          <a:prstGeom prst="rect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</a:ln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53B71EA7-E03C-844A-B98E-6762A1A8C5DC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12" r="20246" b="10486"/>
          <a:stretch/>
        </p:blipFill>
        <p:spPr>
          <a:xfrm>
            <a:off x="7570985" y="316372"/>
            <a:ext cx="1497324" cy="3319043"/>
          </a:xfrm>
          <a:prstGeom prst="rect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BEFDDFDE-66B8-0148-A68E-080ACB0AD73E}"/>
              </a:ext>
            </a:extLst>
          </p:cNvPr>
          <p:cNvSpPr txBox="1"/>
          <p:nvPr/>
        </p:nvSpPr>
        <p:spPr>
          <a:xfrm>
            <a:off x="3217168" y="3210304"/>
            <a:ext cx="2418732" cy="307777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4 replicates per treatment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3B073A7-CC64-D445-B2A1-AFCA7147F584}"/>
              </a:ext>
            </a:extLst>
          </p:cNvPr>
          <p:cNvSpPr txBox="1"/>
          <p:nvPr/>
        </p:nvSpPr>
        <p:spPr>
          <a:xfrm>
            <a:off x="6516997" y="3210304"/>
            <a:ext cx="2031921" cy="307777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Gonad tissue sampled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52C2503-233C-E343-915C-F3F2AC05F985}"/>
              </a:ext>
            </a:extLst>
          </p:cNvPr>
          <p:cNvSpPr txBox="1"/>
          <p:nvPr/>
        </p:nvSpPr>
        <p:spPr>
          <a:xfrm>
            <a:off x="6377416" y="6437045"/>
            <a:ext cx="30319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venir Book" panose="02000503020000020003" pitchFamily="2" charset="0"/>
              </a:rPr>
              <a:t>Experimental timeline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7B4CC01-878D-4148-A1BF-DF2F9542603A}"/>
              </a:ext>
            </a:extLst>
          </p:cNvPr>
          <p:cNvSpPr txBox="1"/>
          <p:nvPr/>
        </p:nvSpPr>
        <p:spPr>
          <a:xfrm>
            <a:off x="1608664" y="4690060"/>
            <a:ext cx="15443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115CA7"/>
                </a:solidFill>
                <a:latin typeface="Avenir Book" panose="02000503020000020003" pitchFamily="2" charset="0"/>
              </a:rPr>
              <a:t>Ambient (7°C)</a:t>
            </a:r>
          </a:p>
          <a:p>
            <a:r>
              <a:rPr lang="en-US" sz="1400" dirty="0">
                <a:solidFill>
                  <a:schemeClr val="accent2"/>
                </a:solidFill>
                <a:latin typeface="Avenir Book" panose="02000503020000020003" pitchFamily="2" charset="0"/>
              </a:rPr>
              <a:t>Warm (10°C)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55A372D-6868-C743-BD0C-9210D6273BCE}"/>
              </a:ext>
            </a:extLst>
          </p:cNvPr>
          <p:cNvSpPr/>
          <p:nvPr/>
        </p:nvSpPr>
        <p:spPr>
          <a:xfrm>
            <a:off x="288109" y="6189901"/>
            <a:ext cx="4191910" cy="26201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WINTER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B502A8A4-4A4B-204D-9181-5580E76C6D8B}"/>
              </a:ext>
            </a:extLst>
          </p:cNvPr>
          <p:cNvSpPr/>
          <p:nvPr/>
        </p:nvSpPr>
        <p:spPr>
          <a:xfrm>
            <a:off x="4518655" y="6189901"/>
            <a:ext cx="3717523" cy="262011"/>
          </a:xfrm>
          <a:prstGeom prst="rect">
            <a:avLst/>
          </a:prstGeom>
          <a:solidFill>
            <a:schemeClr val="tx1">
              <a:lumMod val="5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622D9A4-5532-F84A-B80D-2B550C076639}"/>
              </a:ext>
            </a:extLst>
          </p:cNvPr>
          <p:cNvSpPr/>
          <p:nvPr/>
        </p:nvSpPr>
        <p:spPr>
          <a:xfrm>
            <a:off x="1191984" y="3785254"/>
            <a:ext cx="4191910" cy="2805680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4" name="40 Conector recto">
            <a:extLst>
              <a:ext uri="{FF2B5EF4-FFF2-40B4-BE49-F238E27FC236}">
                <a16:creationId xmlns:a16="http://schemas.microsoft.com/office/drawing/2014/main" id="{06610955-D036-4E44-9535-D220F0E63C58}"/>
              </a:ext>
            </a:extLst>
          </p:cNvPr>
          <p:cNvCxnSpPr>
            <a:cxnSpLocks/>
          </p:cNvCxnSpPr>
          <p:nvPr/>
        </p:nvCxnSpPr>
        <p:spPr>
          <a:xfrm flipV="1">
            <a:off x="4502783" y="4107305"/>
            <a:ext cx="0" cy="1997256"/>
          </a:xfrm>
          <a:prstGeom prst="line">
            <a:avLst/>
          </a:prstGeom>
          <a:ln w="28575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24 Elipse">
            <a:extLst>
              <a:ext uri="{FF2B5EF4-FFF2-40B4-BE49-F238E27FC236}">
                <a16:creationId xmlns:a16="http://schemas.microsoft.com/office/drawing/2014/main" id="{3AA52159-1468-3E43-A751-097EAF63C00A}"/>
              </a:ext>
            </a:extLst>
          </p:cNvPr>
          <p:cNvSpPr/>
          <p:nvPr/>
        </p:nvSpPr>
        <p:spPr>
          <a:xfrm>
            <a:off x="4448021" y="6026922"/>
            <a:ext cx="108358" cy="108348"/>
          </a:xfrm>
          <a:prstGeom prst="ellipse">
            <a:avLst/>
          </a:prstGeom>
          <a:solidFill>
            <a:schemeClr val="bg1">
              <a:lumMod val="85000"/>
              <a:lumOff val="15000"/>
            </a:schemeClr>
          </a:solidFill>
          <a:ln>
            <a:solidFill>
              <a:schemeClr val="bg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72" tIns="34286" rIns="68572" bIns="34286" rtlCol="0" anchor="ctr"/>
          <a:lstStyle/>
          <a:p>
            <a:pPr algn="ctr"/>
            <a:endParaRPr lang="es-MX" sz="900">
              <a:solidFill>
                <a:schemeClr val="tx1"/>
              </a:solidFill>
              <a:latin typeface="Arial" panose="020B0604020202020204" pitchFamily="34" charset="0"/>
              <a:ea typeface="Segoe UI" panose="020B0502040204020203" pitchFamily="34" charset="0"/>
              <a:cs typeface="Arial" panose="020B0604020202020204" pitchFamily="34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CC2D9A10-2276-504E-AB17-3F5E00ACA592}"/>
              </a:ext>
            </a:extLst>
          </p:cNvPr>
          <p:cNvSpPr txBox="1"/>
          <p:nvPr/>
        </p:nvSpPr>
        <p:spPr>
          <a:xfrm rot="16200000">
            <a:off x="3868779" y="4755378"/>
            <a:ext cx="10198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March 2018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5DF00EE8-88C4-314F-AE0F-0AEA456C9ED5}"/>
              </a:ext>
            </a:extLst>
          </p:cNvPr>
          <p:cNvSpPr txBox="1"/>
          <p:nvPr/>
        </p:nvSpPr>
        <p:spPr>
          <a:xfrm>
            <a:off x="4473313" y="4120013"/>
            <a:ext cx="875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Measured eggs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67231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98"/>
    </mc:Choice>
    <mc:Fallback xmlns="">
      <p:transition spd="slow" advTm="20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/>
      <p:bldP spid="24" grpId="0" animBg="1"/>
      <p:bldP spid="19" grpId="0" animBg="1"/>
      <p:bldP spid="28" grpId="0" animBg="1"/>
      <p:bldP spid="29" grpId="0" animBg="1"/>
      <p:bldP spid="16" grpId="0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18D43E93-5784-1F46-ADB3-D8CC29D847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19" y="25442"/>
            <a:ext cx="4625028" cy="66369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24296" y="430392"/>
            <a:ext cx="4505718" cy="920426"/>
          </a:xfrm>
        </p:spPr>
        <p:txBody>
          <a:bodyPr>
            <a:noAutofit/>
          </a:bodyPr>
          <a:lstStyle/>
          <a:p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Mature eggs were </a:t>
            </a:r>
            <a:r>
              <a:rPr lang="en-US" sz="2800" u="sng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larger</a:t>
            </a:r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following </a:t>
            </a:r>
            <a:b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</a:br>
            <a:r>
              <a:rPr lang="en-US" sz="2800" u="sng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winter warming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A9574D8-2CEE-294F-B4EE-1DF7915067F0}"/>
              </a:ext>
            </a:extLst>
          </p:cNvPr>
          <p:cNvSpPr txBox="1"/>
          <p:nvPr/>
        </p:nvSpPr>
        <p:spPr>
          <a:xfrm>
            <a:off x="4700646" y="4835211"/>
            <a:ext cx="4147457" cy="1754326"/>
          </a:xfrm>
          <a:prstGeom prst="rect">
            <a:avLst/>
          </a:prstGeom>
          <a:noFill/>
        </p:spPr>
        <p:txBody>
          <a:bodyPr wrap="square" lIns="274320" rtlCol="0">
            <a:spAutoFit/>
          </a:bodyPr>
          <a:lstStyle/>
          <a:p>
            <a:r>
              <a:rPr lang="en-US" i="1" dirty="0">
                <a:solidFill>
                  <a:schemeClr val="bg1"/>
                </a:solidFill>
                <a:latin typeface="Avenir Book" panose="02000503020000020003" pitchFamily="2" charset="0"/>
              </a:rPr>
              <a:t>Larger eggs could mean … </a:t>
            </a:r>
          </a:p>
          <a:p>
            <a:pPr marL="342900" indent="-342900">
              <a:buFontTx/>
              <a:buChar char="-"/>
            </a:pPr>
            <a:endParaRPr lang="en-US" i="1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pPr marL="342900" indent="-342900">
              <a:buFontTx/>
              <a:buChar char="-"/>
            </a:pPr>
            <a:r>
              <a:rPr lang="en-US" i="1" dirty="0">
                <a:solidFill>
                  <a:schemeClr val="bg1"/>
                </a:solidFill>
                <a:latin typeface="Avenir Book" panose="02000503020000020003" pitchFamily="2" charset="0"/>
              </a:rPr>
              <a:t>Better provisioned eggs because warming triggered or increased yolk deposition?</a:t>
            </a:r>
          </a:p>
          <a:p>
            <a:pPr marL="342900" indent="-342900">
              <a:buFontTx/>
              <a:buChar char="-"/>
            </a:pPr>
            <a:endParaRPr lang="en-US" i="1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18E175-AC53-514A-B85C-BF0538C2CF7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3426" y="1651785"/>
            <a:ext cx="4147457" cy="2949303"/>
          </a:xfrm>
          <a:prstGeom prst="rect">
            <a:avLst/>
          </a:prstGeom>
          <a:ln w="38100">
            <a:solidFill>
              <a:schemeClr val="tx1"/>
            </a:solidFill>
          </a:ln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FBBE3F80-E308-F847-97CC-C470CFA83B81}"/>
              </a:ext>
            </a:extLst>
          </p:cNvPr>
          <p:cNvSpPr txBox="1"/>
          <p:nvPr/>
        </p:nvSpPr>
        <p:spPr>
          <a:xfrm>
            <a:off x="7266669" y="4256484"/>
            <a:ext cx="1581434" cy="307777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Mature eggs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F1E1D435-9FCE-784F-83C5-88A596DBE6ED}"/>
              </a:ext>
            </a:extLst>
          </p:cNvPr>
          <p:cNvSpPr/>
          <p:nvPr/>
        </p:nvSpPr>
        <p:spPr>
          <a:xfrm>
            <a:off x="791429" y="583071"/>
            <a:ext cx="161775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Avenir Book" panose="02000503020000020003" pitchFamily="2" charset="0"/>
              </a:rPr>
              <a:t>P-value = 0.019</a:t>
            </a:r>
            <a:endParaRPr lang="en-US" sz="1600" dirty="0">
              <a:latin typeface="Avenir Book" panose="02000503020000020003" pitchFamily="2" charset="0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8C9141F6-F8D9-844A-BB92-C57D00C177BD}"/>
              </a:ext>
            </a:extLst>
          </p:cNvPr>
          <p:cNvSpPr txBox="1"/>
          <p:nvPr/>
        </p:nvSpPr>
        <p:spPr>
          <a:xfrm>
            <a:off x="791429" y="5892889"/>
            <a:ext cx="941805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>
                <a:solidFill>
                  <a:srgbClr val="483D8C"/>
                </a:solidFill>
              </a:rPr>
              <a:t>ambient + low food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E2DDF45-DF17-6142-ADDB-9068D82CDD65}"/>
              </a:ext>
            </a:extLst>
          </p:cNvPr>
          <p:cNvSpPr txBox="1"/>
          <p:nvPr/>
        </p:nvSpPr>
        <p:spPr>
          <a:xfrm>
            <a:off x="2719204" y="5894932"/>
            <a:ext cx="9152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EE7620"/>
                </a:solidFill>
              </a:rPr>
              <a:t>warm + low food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EEDB20C0-B482-6D4E-B5E5-DAAD7ECB7003}"/>
              </a:ext>
            </a:extLst>
          </p:cNvPr>
          <p:cNvSpPr txBox="1"/>
          <p:nvPr/>
        </p:nvSpPr>
        <p:spPr>
          <a:xfrm>
            <a:off x="1102596" y="1532953"/>
            <a:ext cx="308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AAA16139-FDAD-414E-81D1-ED945CDD0860}"/>
              </a:ext>
            </a:extLst>
          </p:cNvPr>
          <p:cNvSpPr txBox="1"/>
          <p:nvPr/>
        </p:nvSpPr>
        <p:spPr>
          <a:xfrm>
            <a:off x="2980629" y="538440"/>
            <a:ext cx="319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D2BD40E-3B9A-F147-AEB0-EA796E018E02}"/>
              </a:ext>
            </a:extLst>
          </p:cNvPr>
          <p:cNvSpPr txBox="1"/>
          <p:nvPr/>
        </p:nvSpPr>
        <p:spPr>
          <a:xfrm>
            <a:off x="3886054" y="534408"/>
            <a:ext cx="319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658316B-98E9-F147-B5DC-6FC593778D5E}"/>
              </a:ext>
            </a:extLst>
          </p:cNvPr>
          <p:cNvSpPr txBox="1"/>
          <p:nvPr/>
        </p:nvSpPr>
        <p:spPr>
          <a:xfrm>
            <a:off x="2026498" y="1527349"/>
            <a:ext cx="308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77782C97-98DB-D448-BBC0-44CAF77BE72F}"/>
              </a:ext>
            </a:extLst>
          </p:cNvPr>
          <p:cNvSpPr txBox="1"/>
          <p:nvPr/>
        </p:nvSpPr>
        <p:spPr>
          <a:xfrm>
            <a:off x="1648612" y="5880908"/>
            <a:ext cx="1072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171B0"/>
                </a:solidFill>
              </a:rPr>
              <a:t>ambient + high food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2284F32-8440-1C4E-8EE5-9BF39E72E539}"/>
              </a:ext>
            </a:extLst>
          </p:cNvPr>
          <p:cNvSpPr txBox="1"/>
          <p:nvPr/>
        </p:nvSpPr>
        <p:spPr>
          <a:xfrm>
            <a:off x="3529527" y="5888737"/>
            <a:ext cx="1072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B1C1E"/>
                </a:solidFill>
              </a:rPr>
              <a:t>warm + high food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A5B6E4BA-09F1-E649-AA80-EE57DEBE56E7}"/>
              </a:ext>
            </a:extLst>
          </p:cNvPr>
          <p:cNvSpPr txBox="1"/>
          <p:nvPr/>
        </p:nvSpPr>
        <p:spPr>
          <a:xfrm>
            <a:off x="5396459" y="2618322"/>
            <a:ext cx="2968052" cy="1477328"/>
          </a:xfrm>
          <a:prstGeom prst="rect">
            <a:avLst/>
          </a:prstGeom>
          <a:solidFill>
            <a:schemeClr val="bg1">
              <a:lumMod val="95000"/>
              <a:lumOff val="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i="1" dirty="0">
                <a:latin typeface="Avenir Book" panose="02000503020000020003" pitchFamily="2" charset="0"/>
              </a:rPr>
              <a:t>SIDE NOTE </a:t>
            </a:r>
            <a:r>
              <a:rPr lang="en-US" dirty="0">
                <a:latin typeface="Avenir Book" panose="02000503020000020003" pitchFamily="2" charset="0"/>
              </a:rPr>
              <a:t>– 98% of sampled oysters (N=386) contained gametes, no evidence of winter gonad resorption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743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7"/>
    </mc:Choice>
    <mc:Fallback xmlns="">
      <p:transition spd="slow" advTm="1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3EAD66F1-F760-AC4F-ACC6-1BFF9C4C14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5783"/>
          <a:stretch/>
        </p:blipFill>
        <p:spPr>
          <a:xfrm>
            <a:off x="66225" y="3883824"/>
            <a:ext cx="8169953" cy="223965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EB64536-7460-8946-93A4-1D80F3ECA42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65604" y="-177344"/>
            <a:ext cx="3202602" cy="4270135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">
            <a:solidFill>
              <a:schemeClr val="bg1">
                <a:lumMod val="75000"/>
                <a:lumOff val="25000"/>
              </a:schemeClr>
            </a:solidFill>
          </a:ln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9883EC-AE0B-B840-9268-DC6C593795F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18655" y="325968"/>
            <a:ext cx="2424793" cy="3233057"/>
          </a:xfrm>
          <a:prstGeom prst="rect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</a:ln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EEB6709-3E40-844C-8C5F-D0E9EB90EF84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55" r="45833"/>
          <a:stretch/>
        </p:blipFill>
        <p:spPr>
          <a:xfrm>
            <a:off x="7020207" y="325967"/>
            <a:ext cx="1992085" cy="3233057"/>
          </a:xfrm>
          <a:prstGeom prst="rect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</a:ln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58E3C5C-F01B-024B-83BE-334E7B7E3C68}"/>
              </a:ext>
            </a:extLst>
          </p:cNvPr>
          <p:cNvSpPr txBox="1"/>
          <p:nvPr/>
        </p:nvSpPr>
        <p:spPr>
          <a:xfrm>
            <a:off x="7103460" y="2954160"/>
            <a:ext cx="1825578" cy="523220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Preserving larvae for measuring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ACD2CA6-78E3-DF4B-967C-06D62E5D12BF}"/>
              </a:ext>
            </a:extLst>
          </p:cNvPr>
          <p:cNvSpPr txBox="1"/>
          <p:nvPr/>
        </p:nvSpPr>
        <p:spPr>
          <a:xfrm>
            <a:off x="4907265" y="2953971"/>
            <a:ext cx="1825578" cy="523220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Collecting larvae upon release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7166A23-4C6A-4548-9E69-6C4315D171E9}"/>
              </a:ext>
            </a:extLst>
          </p:cNvPr>
          <p:cNvSpPr txBox="1"/>
          <p:nvPr/>
        </p:nvSpPr>
        <p:spPr>
          <a:xfrm>
            <a:off x="187667" y="3193467"/>
            <a:ext cx="1530297" cy="307777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Adults spawning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1E4C2FA2-B96E-B348-A79F-AF2A4C22C803}"/>
              </a:ext>
            </a:extLst>
          </p:cNvPr>
          <p:cNvSpPr txBox="1"/>
          <p:nvPr/>
        </p:nvSpPr>
        <p:spPr>
          <a:xfrm>
            <a:off x="4572000" y="5480756"/>
            <a:ext cx="216084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115CA7"/>
                </a:solidFill>
                <a:latin typeface="Avenir Book" panose="02000503020000020003" pitchFamily="2" charset="0"/>
              </a:rPr>
              <a:t>All in common conditions</a:t>
            </a:r>
            <a:endParaRPr lang="en-US" sz="1400" dirty="0">
              <a:solidFill>
                <a:schemeClr val="accent2"/>
              </a:solidFill>
              <a:latin typeface="Avenir Book" panose="02000503020000020003" pitchFamily="2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8EC649F-745D-114B-877E-5C64319BE471}"/>
              </a:ext>
            </a:extLst>
          </p:cNvPr>
          <p:cNvSpPr/>
          <p:nvPr/>
        </p:nvSpPr>
        <p:spPr>
          <a:xfrm>
            <a:off x="288109" y="6162193"/>
            <a:ext cx="4191910" cy="26201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WINTER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2C73F8F1-F469-E944-A65E-08ACCD37EDD4}"/>
              </a:ext>
            </a:extLst>
          </p:cNvPr>
          <p:cNvSpPr/>
          <p:nvPr/>
        </p:nvSpPr>
        <p:spPr>
          <a:xfrm>
            <a:off x="4518655" y="6162193"/>
            <a:ext cx="3717523" cy="262011"/>
          </a:xfrm>
          <a:prstGeom prst="rect">
            <a:avLst/>
          </a:prstGeom>
          <a:solidFill>
            <a:schemeClr val="tx1">
              <a:lumMod val="5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BCABE6-3BEF-304A-85A4-F52246CB435B}"/>
              </a:ext>
            </a:extLst>
          </p:cNvPr>
          <p:cNvSpPr/>
          <p:nvPr/>
        </p:nvSpPr>
        <p:spPr>
          <a:xfrm>
            <a:off x="4221271" y="3804464"/>
            <a:ext cx="2548148" cy="272687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1D459DB-3A6E-F240-82F1-533BB78D1402}"/>
              </a:ext>
            </a:extLst>
          </p:cNvPr>
          <p:cNvSpPr txBox="1"/>
          <p:nvPr/>
        </p:nvSpPr>
        <p:spPr>
          <a:xfrm>
            <a:off x="246212" y="6448281"/>
            <a:ext cx="30319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venir Book" panose="02000503020000020003" pitchFamily="2" charset="0"/>
              </a:rPr>
              <a:t>Experimental timeline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796106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5"/>
    </mc:Choice>
    <mc:Fallback xmlns="">
      <p:transition spd="slow" advTm="1995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C0FAB110-62C9-3642-A743-44E7EF30B1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28" y="-6449"/>
            <a:ext cx="4789008" cy="687222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5705" y="392681"/>
            <a:ext cx="4259145" cy="764405"/>
          </a:xfrm>
        </p:spPr>
        <p:txBody>
          <a:bodyPr>
            <a:noAutofit/>
          </a:bodyPr>
          <a:lstStyle/>
          <a:p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Larvae were </a:t>
            </a:r>
            <a:r>
              <a:rPr lang="en-US" sz="2800" u="sng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larger</a:t>
            </a:r>
            <a:r>
              <a:rPr lang="en-US" sz="2800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 when released following </a:t>
            </a:r>
            <a:r>
              <a:rPr lang="en-US" sz="2800" u="sng" cap="small" dirty="0">
                <a:solidFill>
                  <a:schemeClr val="bg1"/>
                </a:solidFill>
                <a:latin typeface="Avenir Book" panose="02000503020000020003" pitchFamily="2" charset="0"/>
                <a:cs typeface="Arial" panose="020B0604020202020204" pitchFamily="34" charset="0"/>
              </a:rPr>
              <a:t>winter high food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281D43-0996-0C46-9F24-05F1AA25D72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27" r="-1060"/>
          <a:stretch/>
        </p:blipFill>
        <p:spPr>
          <a:xfrm>
            <a:off x="5231673" y="1506942"/>
            <a:ext cx="3567207" cy="279465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2692F8E-30D9-5E45-98D5-51705F1A0638}"/>
              </a:ext>
            </a:extLst>
          </p:cNvPr>
          <p:cNvSpPr txBox="1"/>
          <p:nvPr/>
        </p:nvSpPr>
        <p:spPr>
          <a:xfrm>
            <a:off x="7174829" y="3874285"/>
            <a:ext cx="1489225" cy="307777"/>
          </a:xfrm>
          <a:prstGeom prst="rect">
            <a:avLst/>
          </a:prstGeom>
          <a:solidFill>
            <a:schemeClr val="bg1">
              <a:lumMod val="65000"/>
              <a:lumOff val="3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Preserved larvae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843403B-1EC2-6B4C-9FA6-138888FE3694}"/>
              </a:ext>
            </a:extLst>
          </p:cNvPr>
          <p:cNvSpPr/>
          <p:nvPr/>
        </p:nvSpPr>
        <p:spPr>
          <a:xfrm>
            <a:off x="955745" y="816816"/>
            <a:ext cx="143500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Avenir Book" panose="02000503020000020003" pitchFamily="2" charset="0"/>
              </a:rPr>
              <a:t>P-value = 0.038</a:t>
            </a:r>
            <a:endParaRPr lang="en-US" sz="1400" dirty="0">
              <a:latin typeface="Avenir Book" panose="02000503020000020003" pitchFamily="2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F2E287A-FE7B-394F-B64D-2336D655B0BF}"/>
              </a:ext>
            </a:extLst>
          </p:cNvPr>
          <p:cNvSpPr txBox="1"/>
          <p:nvPr/>
        </p:nvSpPr>
        <p:spPr>
          <a:xfrm>
            <a:off x="1171825" y="2558218"/>
            <a:ext cx="308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CAC7F9E-0F52-F946-8F02-520914561020}"/>
              </a:ext>
            </a:extLst>
          </p:cNvPr>
          <p:cNvSpPr txBox="1"/>
          <p:nvPr/>
        </p:nvSpPr>
        <p:spPr>
          <a:xfrm>
            <a:off x="3080300" y="1595842"/>
            <a:ext cx="3080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9F555B43-73DE-FC4E-959A-D842F84C7B20}"/>
              </a:ext>
            </a:extLst>
          </p:cNvPr>
          <p:cNvSpPr txBox="1"/>
          <p:nvPr/>
        </p:nvSpPr>
        <p:spPr>
          <a:xfrm>
            <a:off x="4058073" y="891849"/>
            <a:ext cx="319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19B8DE-C6CE-4143-AADD-EFC7F1E7633A}"/>
              </a:ext>
            </a:extLst>
          </p:cNvPr>
          <p:cNvSpPr txBox="1"/>
          <p:nvPr/>
        </p:nvSpPr>
        <p:spPr>
          <a:xfrm>
            <a:off x="2128694" y="1635926"/>
            <a:ext cx="31931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44928CE8-3D7A-0C46-841E-788FEBA8B943}"/>
              </a:ext>
            </a:extLst>
          </p:cNvPr>
          <p:cNvSpPr txBox="1"/>
          <p:nvPr/>
        </p:nvSpPr>
        <p:spPr>
          <a:xfrm>
            <a:off x="-55593" y="6200146"/>
            <a:ext cx="8452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Adult treatment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F52975C-EC35-9B4B-8E38-FF3088084533}"/>
              </a:ext>
            </a:extLst>
          </p:cNvPr>
          <p:cNvSpPr txBox="1"/>
          <p:nvPr/>
        </p:nvSpPr>
        <p:spPr>
          <a:xfrm>
            <a:off x="875616" y="6179598"/>
            <a:ext cx="941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483D8C"/>
                </a:solidFill>
              </a:rPr>
              <a:t>ambient + low food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7E4D206-4D71-DE4E-B895-6D79529937A7}"/>
              </a:ext>
            </a:extLst>
          </p:cNvPr>
          <p:cNvSpPr txBox="1"/>
          <p:nvPr/>
        </p:nvSpPr>
        <p:spPr>
          <a:xfrm>
            <a:off x="2859538" y="6179599"/>
            <a:ext cx="941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EE7620"/>
                </a:solidFill>
              </a:rPr>
              <a:t>warm + low food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5CB4C0F1-1340-EF41-B9FF-4F7E3272E823}"/>
              </a:ext>
            </a:extLst>
          </p:cNvPr>
          <p:cNvSpPr txBox="1"/>
          <p:nvPr/>
        </p:nvSpPr>
        <p:spPr>
          <a:xfrm>
            <a:off x="1775992" y="6176976"/>
            <a:ext cx="1072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0171B0"/>
                </a:solidFill>
              </a:rPr>
              <a:t>ambient + high food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E55BDE2-EA41-594A-9296-2D0698E5ACDB}"/>
              </a:ext>
            </a:extLst>
          </p:cNvPr>
          <p:cNvSpPr txBox="1"/>
          <p:nvPr/>
        </p:nvSpPr>
        <p:spPr>
          <a:xfrm>
            <a:off x="3750083" y="6182220"/>
            <a:ext cx="10724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CB1C1E"/>
                </a:solidFill>
              </a:rPr>
              <a:t>warm + high food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3572377-D260-D348-BBFA-4907E182D1F4}"/>
              </a:ext>
            </a:extLst>
          </p:cNvPr>
          <p:cNvSpPr txBox="1"/>
          <p:nvPr/>
        </p:nvSpPr>
        <p:spPr>
          <a:xfrm>
            <a:off x="4792660" y="4380147"/>
            <a:ext cx="4300540" cy="1246495"/>
          </a:xfrm>
          <a:prstGeom prst="rect">
            <a:avLst/>
          </a:prstGeom>
          <a:noFill/>
        </p:spPr>
        <p:txBody>
          <a:bodyPr wrap="square" lIns="274320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300" i="1" dirty="0">
                <a:solidFill>
                  <a:schemeClr val="bg1"/>
                </a:solidFill>
                <a:latin typeface="Avenir Book" panose="02000503020000020003" pitchFamily="2" charset="0"/>
              </a:rPr>
              <a:t>Larger larvae could mean … </a:t>
            </a:r>
          </a:p>
          <a:p>
            <a:pPr marL="342900" indent="-342900">
              <a:buFontTx/>
              <a:buChar char="-"/>
            </a:pPr>
            <a:r>
              <a:rPr lang="en-US" sz="1300" i="1" dirty="0">
                <a:solidFill>
                  <a:schemeClr val="bg1"/>
                </a:solidFill>
                <a:latin typeface="Avenir Book" panose="02000503020000020003" pitchFamily="2" charset="0"/>
              </a:rPr>
              <a:t>Size / growth rate unaffected by winter </a:t>
            </a:r>
            <a:r>
              <a:rPr lang="en-US" sz="1300" i="1" dirty="0" err="1">
                <a:solidFill>
                  <a:schemeClr val="bg1"/>
                </a:solidFill>
                <a:latin typeface="Avenir Book" panose="02000503020000020003" pitchFamily="2" charset="0"/>
              </a:rPr>
              <a:t>tempeature</a:t>
            </a:r>
            <a:endParaRPr lang="en-US" sz="1300" i="1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pPr marL="342900" indent="-342900">
              <a:buFontTx/>
              <a:buChar char="-"/>
            </a:pPr>
            <a:r>
              <a:rPr lang="en-US" sz="1300" i="1" dirty="0">
                <a:solidFill>
                  <a:schemeClr val="bg1"/>
                </a:solidFill>
                <a:latin typeface="Avenir Book" panose="02000503020000020003" pitchFamily="2" charset="0"/>
              </a:rPr>
              <a:t>Impact of warming on egg size did not persist </a:t>
            </a:r>
          </a:p>
          <a:p>
            <a:pPr marL="342900" indent="-342900">
              <a:buFontTx/>
              <a:buChar char="-"/>
            </a:pPr>
            <a:r>
              <a:rPr lang="en-US" sz="1300" i="1" dirty="0">
                <a:solidFill>
                  <a:schemeClr val="bg1"/>
                </a:solidFill>
                <a:latin typeface="Avenir Book" panose="02000503020000020003" pitchFamily="2" charset="0"/>
              </a:rPr>
              <a:t>Faster larval growth due to higher quality eggs ?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7F6D142-0E75-D944-8772-26C7D9515E61}"/>
              </a:ext>
            </a:extLst>
          </p:cNvPr>
          <p:cNvSpPr txBox="1"/>
          <p:nvPr/>
        </p:nvSpPr>
        <p:spPr>
          <a:xfrm>
            <a:off x="4853124" y="5627348"/>
            <a:ext cx="4218877" cy="1200329"/>
          </a:xfrm>
          <a:prstGeom prst="rect">
            <a:avLst/>
          </a:prstGeom>
          <a:noFill/>
        </p:spPr>
        <p:txBody>
          <a:bodyPr wrap="square" lIns="274320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1200" i="1" dirty="0">
                <a:solidFill>
                  <a:srgbClr val="FF0000"/>
                </a:solidFill>
                <a:latin typeface="Avenir Book" panose="02000503020000020003" pitchFamily="2" charset="0"/>
              </a:rPr>
              <a:t>NOTE: At the time of this presentation the dataset and statistical analysis were incomplete, and did not include all larvae collected nor necessary random effect factors. Please do not reference this slide/result, but instead look for the associated paper, currently in development (Spencer, </a:t>
            </a:r>
            <a:r>
              <a:rPr lang="en-US" sz="1200" i="1" dirty="0" err="1">
                <a:solidFill>
                  <a:srgbClr val="FF0000"/>
                </a:solidFill>
                <a:latin typeface="Avenir Book" panose="02000503020000020003" pitchFamily="2" charset="0"/>
              </a:rPr>
              <a:t>Horkan</a:t>
            </a:r>
            <a:r>
              <a:rPr lang="en-US" sz="1200" i="1" dirty="0">
                <a:solidFill>
                  <a:srgbClr val="FF0000"/>
                </a:solidFill>
                <a:latin typeface="Avenir Book" panose="02000503020000020003" pitchFamily="2" charset="0"/>
              </a:rPr>
              <a:t>, </a:t>
            </a:r>
            <a:r>
              <a:rPr lang="en-US" sz="1200" i="1" dirty="0" err="1">
                <a:solidFill>
                  <a:srgbClr val="FF0000"/>
                </a:solidFill>
                <a:latin typeface="Avenir Book" panose="02000503020000020003" pitchFamily="2" charset="0"/>
              </a:rPr>
              <a:t>Crim</a:t>
            </a:r>
            <a:r>
              <a:rPr lang="en-US" sz="1200" i="1" dirty="0">
                <a:solidFill>
                  <a:srgbClr val="FF0000"/>
                </a:solidFill>
                <a:latin typeface="Avenir Book" panose="02000503020000020003" pitchFamily="2" charset="0"/>
              </a:rPr>
              <a:t> &amp; Roberts 2021)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458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344"/>
    </mc:Choice>
    <mc:Fallback xmlns="">
      <p:transition spd="slow" advTm="44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2" grpId="0"/>
      <p:bldP spid="1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>
            <a:extLst>
              <a:ext uri="{FF2B5EF4-FFF2-40B4-BE49-F238E27FC236}">
                <a16:creationId xmlns:a16="http://schemas.microsoft.com/office/drawing/2014/main" id="{25BDB947-EED1-2446-85C3-08A7D7AE39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304" y="3979671"/>
            <a:ext cx="9265279" cy="226312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62C28E15-F86B-9145-98AD-2CCDA6065C11}"/>
              </a:ext>
            </a:extLst>
          </p:cNvPr>
          <p:cNvSpPr/>
          <p:nvPr/>
        </p:nvSpPr>
        <p:spPr>
          <a:xfrm>
            <a:off x="288109" y="6273031"/>
            <a:ext cx="4191910" cy="262011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WINTER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B7138CE-AF13-3B47-BD6F-9849122816C3}"/>
              </a:ext>
            </a:extLst>
          </p:cNvPr>
          <p:cNvSpPr/>
          <p:nvPr/>
        </p:nvSpPr>
        <p:spPr>
          <a:xfrm>
            <a:off x="4518655" y="6273031"/>
            <a:ext cx="3717523" cy="262011"/>
          </a:xfrm>
          <a:prstGeom prst="rect">
            <a:avLst/>
          </a:prstGeom>
          <a:solidFill>
            <a:schemeClr val="tx1">
              <a:lumMod val="50000"/>
            </a:schemeClr>
          </a:solidFill>
          <a:ln w="952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>
              <a:spcBef>
                <a:spcPts val="600"/>
              </a:spcBef>
            </a:pPr>
            <a:r>
              <a:rPr lang="en-US" sz="14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SPRING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ABCABE6-3BEF-304A-85A4-F52246CB435B}"/>
              </a:ext>
            </a:extLst>
          </p:cNvPr>
          <p:cNvSpPr/>
          <p:nvPr/>
        </p:nvSpPr>
        <p:spPr>
          <a:xfrm>
            <a:off x="5719155" y="3994662"/>
            <a:ext cx="3318071" cy="2600593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666E053-ABD9-BE43-950A-9610A8EC94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60" t="1681" r="4470"/>
          <a:stretch/>
        </p:blipFill>
        <p:spPr>
          <a:xfrm>
            <a:off x="5144232" y="325453"/>
            <a:ext cx="3825376" cy="3483716"/>
          </a:xfrm>
          <a:prstGeom prst="rect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1C8DD055-3D5E-5845-9DD9-CF712E9FDD7B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05" r="4738" b="5655"/>
          <a:stretch/>
        </p:blipFill>
        <p:spPr>
          <a:xfrm>
            <a:off x="171265" y="325453"/>
            <a:ext cx="4855032" cy="3483716"/>
          </a:xfrm>
          <a:prstGeom prst="rect">
            <a:avLst/>
          </a:prstGeom>
          <a:ln w="12700">
            <a:solidFill>
              <a:schemeClr val="bg1">
                <a:lumMod val="75000"/>
                <a:lumOff val="25000"/>
              </a:schemeClr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D85856E8-4C28-5B41-9FB1-D5D3B3E99343}"/>
              </a:ext>
            </a:extLst>
          </p:cNvPr>
          <p:cNvSpPr txBox="1"/>
          <p:nvPr/>
        </p:nvSpPr>
        <p:spPr>
          <a:xfrm>
            <a:off x="231023" y="3000046"/>
            <a:ext cx="2677069" cy="738664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Rearing larvae</a:t>
            </a:r>
          </a:p>
          <a:p>
            <a:pPr algn="ctr"/>
            <a:r>
              <a:rPr lang="en-US" sz="1400" dirty="0">
                <a:latin typeface="Avenir Book" panose="02000503020000020003" pitchFamily="2" charset="0"/>
              </a:rPr>
              <a:t>12 groups per adult treatment</a:t>
            </a:r>
          </a:p>
          <a:p>
            <a:pPr algn="ctr"/>
            <a:r>
              <a:rPr lang="en-US" sz="1400" dirty="0">
                <a:latin typeface="Avenir Book" panose="02000503020000020003" pitchFamily="2" charset="0"/>
              </a:rPr>
              <a:t>3 replicates per group (N=144)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9DCD024-1DD0-9C4C-B1FA-26D9BC0F11BE}"/>
              </a:ext>
            </a:extLst>
          </p:cNvPr>
          <p:cNvSpPr txBox="1"/>
          <p:nvPr/>
        </p:nvSpPr>
        <p:spPr>
          <a:xfrm>
            <a:off x="5964759" y="5372138"/>
            <a:ext cx="18800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115CA7"/>
                </a:solidFill>
                <a:latin typeface="Avenir Book" panose="02000503020000020003" pitchFamily="2" charset="0"/>
              </a:rPr>
              <a:t>All in common conditions</a:t>
            </a:r>
            <a:endParaRPr lang="en-US" sz="1400" dirty="0">
              <a:solidFill>
                <a:schemeClr val="accent2"/>
              </a:solidFill>
              <a:latin typeface="Avenir Book" panose="02000503020000020003" pitchFamily="2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B9846F64-87CD-C146-B8A2-F612F073F734}"/>
              </a:ext>
            </a:extLst>
          </p:cNvPr>
          <p:cNvSpPr txBox="1"/>
          <p:nvPr/>
        </p:nvSpPr>
        <p:spPr>
          <a:xfrm>
            <a:off x="7844840" y="3229345"/>
            <a:ext cx="1064438" cy="523220"/>
          </a:xfrm>
          <a:prstGeom prst="rect">
            <a:avLst/>
          </a:prstGeom>
          <a:solidFill>
            <a:schemeClr val="bg1">
              <a:lumMod val="75000"/>
              <a:lumOff val="25000"/>
              <a:alpha val="65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Avenir Book" panose="02000503020000020003" pitchFamily="2" charset="0"/>
              </a:rPr>
              <a:t>Counting post-set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8985C781-9FF9-BB48-AC6C-1522CC303BC7}"/>
              </a:ext>
            </a:extLst>
          </p:cNvPr>
          <p:cNvSpPr txBox="1"/>
          <p:nvPr/>
        </p:nvSpPr>
        <p:spPr>
          <a:xfrm>
            <a:off x="246212" y="6507273"/>
            <a:ext cx="30319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1"/>
                </a:solidFill>
                <a:latin typeface="Avenir Book" panose="02000503020000020003" pitchFamily="2" charset="0"/>
              </a:rPr>
              <a:t>Experimental timeline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04859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44"/>
    </mc:Choice>
    <mc:Fallback xmlns="">
      <p:transition spd="slow" advTm="1744"/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2|0.2|0.2|0.2|0.2|0.2|0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1|0.2|0.2|0.2|0.2|0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|0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5|0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2|25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6|25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3|0.1|0.2|0.2|0.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10.4|20.8|9.4|8.3|5|12.8"/>
</p:tagLst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43616</TotalTime>
  <Words>1561</Words>
  <Application>Microsoft Macintosh PowerPoint</Application>
  <PresentationFormat>On-screen Show (4:3)</PresentationFormat>
  <Paragraphs>249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Avenir Book</vt:lpstr>
      <vt:lpstr>Calibri</vt:lpstr>
      <vt:lpstr>Wingdings</vt:lpstr>
      <vt:lpstr> Black </vt:lpstr>
      <vt:lpstr>PowerPoint Presentation</vt:lpstr>
      <vt:lpstr>The Olympia oyster, Ostrea lurida </vt:lpstr>
      <vt:lpstr>PowerPoint Presentation</vt:lpstr>
      <vt:lpstr>How will warmer winters impact Oly offspring? </vt:lpstr>
      <vt:lpstr>PowerPoint Presentation</vt:lpstr>
      <vt:lpstr>Mature eggs were larger following  winter warming</vt:lpstr>
      <vt:lpstr>PowerPoint Presentation</vt:lpstr>
      <vt:lpstr>Larvae were larger when released following winter high food</vt:lpstr>
      <vt:lpstr>PowerPoint Presentation</vt:lpstr>
      <vt:lpstr>Larval survival unaffected by parental winter temperature or food level</vt:lpstr>
      <vt:lpstr>Side note – in hatchery, larval size at release did not predict survival</vt:lpstr>
      <vt:lpstr>Results summary</vt:lpstr>
      <vt:lpstr>PowerPoint Presentation</vt:lpstr>
      <vt:lpstr>PowerPoint Presentation</vt:lpstr>
      <vt:lpstr>+ relationship between egg size &amp; larval size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164</cp:revision>
  <cp:lastPrinted>2020-11-12T00:22:53Z</cp:lastPrinted>
  <dcterms:created xsi:type="dcterms:W3CDTF">2020-09-21T20:07:22Z</dcterms:created>
  <dcterms:modified xsi:type="dcterms:W3CDTF">2020-11-12T21:39:19Z</dcterms:modified>
</cp:coreProperties>
</file>